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335" r:id="rId4"/>
    <p:sldId id="298" r:id="rId5"/>
    <p:sldId id="299" r:id="rId6"/>
    <p:sldId id="300" r:id="rId7"/>
    <p:sldId id="301" r:id="rId8"/>
    <p:sldId id="302" r:id="rId9"/>
    <p:sldId id="342" r:id="rId10"/>
    <p:sldId id="341" r:id="rId11"/>
    <p:sldId id="336" r:id="rId12"/>
    <p:sldId id="337" r:id="rId13"/>
    <p:sldId id="338" r:id="rId14"/>
    <p:sldId id="404" r:id="rId15"/>
    <p:sldId id="402" r:id="rId16"/>
    <p:sldId id="403" r:id="rId17"/>
    <p:sldId id="400" r:id="rId18"/>
    <p:sldId id="344" r:id="rId19"/>
    <p:sldId id="399" r:id="rId20"/>
    <p:sldId id="345" r:id="rId21"/>
    <p:sldId id="405" r:id="rId22"/>
    <p:sldId id="406" r:id="rId23"/>
    <p:sldId id="388" r:id="rId24"/>
    <p:sldId id="407" r:id="rId25"/>
    <p:sldId id="389" r:id="rId26"/>
    <p:sldId id="339" r:id="rId27"/>
    <p:sldId id="340" r:id="rId28"/>
    <p:sldId id="385" r:id="rId29"/>
    <p:sldId id="386" r:id="rId30"/>
    <p:sldId id="387" r:id="rId31"/>
    <p:sldId id="371" r:id="rId32"/>
    <p:sldId id="286" r:id="rId33"/>
    <p:sldId id="293" r:id="rId34"/>
    <p:sldId id="294" r:id="rId35"/>
    <p:sldId id="292" r:id="rId36"/>
    <p:sldId id="295" r:id="rId37"/>
    <p:sldId id="287" r:id="rId38"/>
    <p:sldId id="401" r:id="rId39"/>
    <p:sldId id="372" r:id="rId40"/>
    <p:sldId id="296" r:id="rId41"/>
    <p:sldId id="289" r:id="rId42"/>
    <p:sldId id="290" r:id="rId43"/>
    <p:sldId id="374" r:id="rId44"/>
    <p:sldId id="373" r:id="rId45"/>
    <p:sldId id="378" r:id="rId46"/>
    <p:sldId id="291" r:id="rId47"/>
    <p:sldId id="376" r:id="rId48"/>
    <p:sldId id="390" r:id="rId49"/>
    <p:sldId id="391" r:id="rId50"/>
    <p:sldId id="37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Whitney" initials="NW" lastIdx="1" clrIdx="0">
    <p:extLst>
      <p:ext uri="{19B8F6BF-5375-455C-9EA6-DF929625EA0E}">
        <p15:presenceInfo xmlns:p15="http://schemas.microsoft.com/office/powerpoint/2012/main" userId="S::n.whitney@fallstwp.com::2353626d-db01-4065-bd41-ec90f66962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233"/>
            <a:ext cx="7772400" cy="2019218"/>
          </a:xfrm>
        </p:spPr>
        <p:txBody>
          <a:bodyPr>
            <a:normAutofit/>
          </a:bodyPr>
          <a:lstStyle/>
          <a:p>
            <a:r>
              <a:rPr lang="en-US" dirty="0"/>
              <a:t>Falls Township Police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Hiring Process and FTO Program</a:t>
            </a:r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8812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Started in 1948 with the hiring of Franklin Kirby as a part time police officer.</a:t>
            </a:r>
          </a:p>
          <a:p>
            <a:r>
              <a:rPr lang="en-US" dirty="0"/>
              <a:t>Kirby was made Chief of Police in 1950.  At that time, he remained the only officer.</a:t>
            </a:r>
          </a:p>
          <a:p>
            <a:r>
              <a:rPr lang="en-US" dirty="0"/>
              <a:t>By the 1959, the department had 28 officers.</a:t>
            </a:r>
          </a:p>
          <a:p>
            <a:pPr lvl="1"/>
            <a:r>
              <a:rPr lang="en-US" dirty="0"/>
              <a:t>The population of Falls Township went from 3,540 in 1950 to 29,082 in 1960.</a:t>
            </a:r>
          </a:p>
        </p:txBody>
      </p:sp>
      <p:pic>
        <p:nvPicPr>
          <p:cNvPr id="6" name="Content Placeholder 5" descr="A group of people in uniform posing for a photo&#10;&#10;Description automatically generated">
            <a:extLst>
              <a:ext uri="{FF2B5EF4-FFF2-40B4-BE49-F238E27FC236}">
                <a16:creationId xmlns:a16="http://schemas.microsoft.com/office/drawing/2014/main" id="{7C29C7EE-9741-438A-87A4-08D4627FAA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8153"/>
            <a:ext cx="4038600" cy="259005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53 Sworn Officers</a:t>
            </a:r>
          </a:p>
          <a:p>
            <a:r>
              <a:rPr lang="en-US" dirty="0"/>
              <a:t>Additional clerical and support personnel</a:t>
            </a:r>
          </a:p>
          <a:p>
            <a:r>
              <a:rPr lang="en-US" dirty="0"/>
              <a:t>Records Division</a:t>
            </a:r>
          </a:p>
          <a:p>
            <a:r>
              <a:rPr lang="en-US" dirty="0"/>
              <a:t>Evidence Custodian</a:t>
            </a:r>
          </a:p>
          <a:p>
            <a:r>
              <a:rPr lang="en-US" dirty="0"/>
              <a:t>Court Liaison</a:t>
            </a:r>
          </a:p>
          <a:p>
            <a:r>
              <a:rPr lang="en-US" dirty="0"/>
              <a:t>Range Officer</a:t>
            </a:r>
          </a:p>
          <a:p>
            <a:r>
              <a:rPr lang="en-US" dirty="0"/>
              <a:t>Accredited Agency by PA Chief’s of Police Association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Police Command Staff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Chief of Police</a:t>
            </a:r>
          </a:p>
          <a:p>
            <a:r>
              <a:rPr lang="en-US" dirty="0"/>
              <a:t>3 Lieutenants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5F0D51FA-9C09-4687-A3E8-5D054FC26A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1247"/>
            <a:ext cx="3857300" cy="3887553"/>
          </a:xfrm>
        </p:spPr>
      </p:pic>
    </p:spTree>
    <p:extLst>
      <p:ext uri="{BB962C8B-B14F-4D97-AF65-F5344CB8AC3E}">
        <p14:creationId xmlns:p14="http://schemas.microsoft.com/office/powerpoint/2010/main" val="14805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Patrol Division</a:t>
            </a:r>
            <a:br>
              <a:rPr lang="en-US" dirty="0"/>
            </a:br>
            <a:r>
              <a:rPr lang="en-US" dirty="0"/>
              <a:t>“Tip of the Spear”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5 Sergeants</a:t>
            </a:r>
          </a:p>
          <a:p>
            <a:r>
              <a:rPr lang="en-US" dirty="0"/>
              <a:t>8 Corporals</a:t>
            </a:r>
          </a:p>
          <a:p>
            <a:r>
              <a:rPr lang="en-US" dirty="0"/>
              <a:t>27 Officers</a:t>
            </a:r>
          </a:p>
        </p:txBody>
      </p:sp>
      <p:pic>
        <p:nvPicPr>
          <p:cNvPr id="6" name="Content Placeholder 5" descr="A car covered in snow&#10;&#10;Description automatically generated">
            <a:extLst>
              <a:ext uri="{FF2B5EF4-FFF2-40B4-BE49-F238E27FC236}">
                <a16:creationId xmlns:a16="http://schemas.microsoft.com/office/drawing/2014/main" id="{2E126BAA-D5BF-4216-8737-86CAF0124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  <p:extLst>
      <p:ext uri="{BB962C8B-B14F-4D97-AF65-F5344CB8AC3E}">
        <p14:creationId xmlns:p14="http://schemas.microsoft.com/office/powerpoint/2010/main" val="191479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AE0-BAFE-44AC-91F1-C52B2033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4786A-B975-4E62-BAEE-709F70D4E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address drug related crimes and traffic crashes through aggressive proactive patrol.</a:t>
            </a:r>
          </a:p>
        </p:txBody>
      </p:sp>
      <p:pic>
        <p:nvPicPr>
          <p:cNvPr id="6" name="Content Placeholder 5" descr="A picture containing indoor, table, sitting, small&#10;&#10;Description automatically generated">
            <a:extLst>
              <a:ext uri="{FF2B5EF4-FFF2-40B4-BE49-F238E27FC236}">
                <a16:creationId xmlns:a16="http://schemas.microsoft.com/office/drawing/2014/main" id="{9316E779-6563-41B4-9E0A-EB3FD6E820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516982"/>
            <a:ext cx="3996927" cy="2664618"/>
          </a:xfrm>
        </p:spPr>
      </p:pic>
    </p:spTree>
    <p:extLst>
      <p:ext uri="{BB962C8B-B14F-4D97-AF65-F5344CB8AC3E}">
        <p14:creationId xmlns:p14="http://schemas.microsoft.com/office/powerpoint/2010/main" val="661656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BEFF-0F19-4B25-A098-B84AAE47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19FE-542B-4F9A-B352-AFC685AD03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FTPD was the first police department in Bucks County to transition to a tactical patrol uniform.</a:t>
            </a:r>
          </a:p>
        </p:txBody>
      </p:sp>
      <p:pic>
        <p:nvPicPr>
          <p:cNvPr id="6" name="Content Placeholder 5" descr="A person sitting at a desk with a computer and smiling at the camera&#10;&#10;Description automatically generated">
            <a:extLst>
              <a:ext uri="{FF2B5EF4-FFF2-40B4-BE49-F238E27FC236}">
                <a16:creationId xmlns:a16="http://schemas.microsoft.com/office/drawing/2014/main" id="{5229261C-1EE4-4101-ACB1-EE8283B42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  <p:extLst>
      <p:ext uri="{BB962C8B-B14F-4D97-AF65-F5344CB8AC3E}">
        <p14:creationId xmlns:p14="http://schemas.microsoft.com/office/powerpoint/2010/main" val="327552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D39D-F3BD-4458-ACB5-57DEEF93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Uniform</a:t>
            </a:r>
          </a:p>
        </p:txBody>
      </p:sp>
      <p:pic>
        <p:nvPicPr>
          <p:cNvPr id="6" name="Content Placeholder 5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53CEB2C5-8CF9-4F9E-BCB3-D2A4BA1F1B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D417C-DF46-47FF-BEC5-9AF48FB024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Made by First Tactical, this military style uniform is made to work with external body armor.  It is comfortable and practical for the environment today’s police officer works in.</a:t>
            </a:r>
          </a:p>
        </p:txBody>
      </p:sp>
    </p:spTree>
    <p:extLst>
      <p:ext uri="{BB962C8B-B14F-4D97-AF65-F5344CB8AC3E}">
        <p14:creationId xmlns:p14="http://schemas.microsoft.com/office/powerpoint/2010/main" val="3652562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299E-11D5-45F3-8B06-2330128E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Division</a:t>
            </a:r>
          </a:p>
        </p:txBody>
      </p:sp>
      <p:pic>
        <p:nvPicPr>
          <p:cNvPr id="7" name="Content Placeholder 6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6914AA63-C9A1-4FB3-8C3B-8BD2DADCE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554"/>
            <a:ext cx="4038600" cy="3029255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EB0E56-96DB-4E5F-A9DC-60CFB6D948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FTPD uses “Ghosted” vehicles as well as black and white marked units in the patrol division.</a:t>
            </a:r>
          </a:p>
        </p:txBody>
      </p:sp>
    </p:spTree>
    <p:extLst>
      <p:ext uri="{BB962C8B-B14F-4D97-AF65-F5344CB8AC3E}">
        <p14:creationId xmlns:p14="http://schemas.microsoft.com/office/powerpoint/2010/main" val="5711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Division</a:t>
            </a:r>
          </a:p>
        </p:txBody>
      </p:sp>
      <p:pic>
        <p:nvPicPr>
          <p:cNvPr id="11" name="Content Placeholder 10" descr="A car parked in front of a blue truck&#10;&#10;Description automatically generated">
            <a:extLst>
              <a:ext uri="{FF2B5EF4-FFF2-40B4-BE49-F238E27FC236}">
                <a16:creationId xmlns:a16="http://schemas.microsoft.com/office/drawing/2014/main" id="{DA520C35-3ADC-4F12-9DD2-DA9B59368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089-A4DF-467F-B67C-5E6031CB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Division</a:t>
            </a:r>
          </a:p>
        </p:txBody>
      </p:sp>
      <p:pic>
        <p:nvPicPr>
          <p:cNvPr id="5" name="Content Placeholder 4" descr="A police car parked in a parking lot&#10;&#10;Description automatically generated">
            <a:extLst>
              <a:ext uri="{FF2B5EF4-FFF2-40B4-BE49-F238E27FC236}">
                <a16:creationId xmlns:a16="http://schemas.microsoft.com/office/drawing/2014/main" id="{01C8D47F-BFF7-4526-A08A-3E1DBEBE0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0052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Township</a:t>
            </a:r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id="{B7C1B375-3614-4DAA-AF82-1D2C86B63E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23026"/>
            <a:ext cx="3560196" cy="35261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1C1C5-8DF7-41ED-8969-60C173E59D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POPULATION: 34,300 </a:t>
            </a:r>
          </a:p>
          <a:p>
            <a:endParaRPr lang="en-US" dirty="0"/>
          </a:p>
          <a:p>
            <a:r>
              <a:rPr lang="en-US" dirty="0"/>
              <a:t>26.6 square miles total area</a:t>
            </a:r>
          </a:p>
          <a:p>
            <a:r>
              <a:rPr lang="en-US" dirty="0"/>
              <a:t>22.3 square miles of land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Division</a:t>
            </a:r>
          </a:p>
        </p:txBody>
      </p:sp>
      <p:pic>
        <p:nvPicPr>
          <p:cNvPr id="7" name="Content Placeholder 6" descr="A car parked in front of a truck&#10;&#10;Description automatically generated">
            <a:extLst>
              <a:ext uri="{FF2B5EF4-FFF2-40B4-BE49-F238E27FC236}">
                <a16:creationId xmlns:a16="http://schemas.microsoft.com/office/drawing/2014/main" id="{96D1E692-BAEF-455D-A744-F0CD03D6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886CA7-2E8D-43C4-9828-CB49EC69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Patrol Vehicles Upfit with the Mission and Officer Safety in Mind</a:t>
            </a:r>
          </a:p>
        </p:txBody>
      </p:sp>
      <p:pic>
        <p:nvPicPr>
          <p:cNvPr id="8" name="Content Placeholder 7" descr="A picture containing indoor, computer, sitting, room&#10;&#10;Description automatically generated">
            <a:extLst>
              <a:ext uri="{FF2B5EF4-FFF2-40B4-BE49-F238E27FC236}">
                <a16:creationId xmlns:a16="http://schemas.microsoft.com/office/drawing/2014/main" id="{FF36C5BE-BC01-4C25-8B5B-CE450B184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BEC4A-3A14-4EAA-9E90-EF968C8F2D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MACH (improved CLEAN access and GPS driven command, control and communications).</a:t>
            </a:r>
          </a:p>
          <a:p>
            <a:r>
              <a:rPr lang="en-US" dirty="0"/>
              <a:t>Watchguard in-car cameras.</a:t>
            </a:r>
          </a:p>
        </p:txBody>
      </p:sp>
    </p:spTree>
    <p:extLst>
      <p:ext uri="{BB962C8B-B14F-4D97-AF65-F5344CB8AC3E}">
        <p14:creationId xmlns:p14="http://schemas.microsoft.com/office/powerpoint/2010/main" val="58772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91EC-2862-4F25-8BD5-EF1306F5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Patrol Vehicles Upfit with the Mission and Officer Safety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0F20-2462-4389-956C-8D14E3477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“Blueprint” siren and lighting controls.</a:t>
            </a:r>
          </a:p>
          <a:p>
            <a:pPr lvl="1"/>
            <a:r>
              <a:rPr lang="en-US" dirty="0"/>
              <a:t>Slower flash pattern in park.</a:t>
            </a:r>
          </a:p>
          <a:p>
            <a:pPr lvl="1"/>
            <a:r>
              <a:rPr lang="en-US" dirty="0"/>
              <a:t>Reduced intensity at night.</a:t>
            </a:r>
          </a:p>
          <a:p>
            <a:pPr lvl="1"/>
            <a:r>
              <a:rPr lang="en-US" dirty="0"/>
              <a:t>2 externally mounted 100 watt speakers.</a:t>
            </a:r>
          </a:p>
          <a:p>
            <a:pPr lvl="1"/>
            <a:r>
              <a:rPr lang="en-US" dirty="0"/>
              <a:t>Additional low frequency siren to assist in obtaining the right of way.</a:t>
            </a:r>
          </a:p>
        </p:txBody>
      </p:sp>
      <p:pic>
        <p:nvPicPr>
          <p:cNvPr id="6" name="Content Placeholder 5" descr="A close up of a computer&#10;&#10;Description automatically generated">
            <a:extLst>
              <a:ext uri="{FF2B5EF4-FFF2-40B4-BE49-F238E27FC236}">
                <a16:creationId xmlns:a16="http://schemas.microsoft.com/office/drawing/2014/main" id="{44E43142-D3D3-450B-B876-1C1FB26029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  <p:extLst>
      <p:ext uri="{BB962C8B-B14F-4D97-AF65-F5344CB8AC3E}">
        <p14:creationId xmlns:p14="http://schemas.microsoft.com/office/powerpoint/2010/main" val="267708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Mobile Data Terminal</a:t>
            </a:r>
          </a:p>
          <a:p>
            <a:r>
              <a:rPr lang="en-US" dirty="0"/>
              <a:t>Shotgun (Remington 870P)</a:t>
            </a:r>
          </a:p>
          <a:p>
            <a:r>
              <a:rPr lang="en-US" dirty="0"/>
              <a:t>Rifle (AR-15)</a:t>
            </a:r>
          </a:p>
          <a:p>
            <a:r>
              <a:rPr lang="en-US" dirty="0"/>
              <a:t>Go bag containing extra AR-15 magazines, tourniquet and other medical equipment</a:t>
            </a:r>
          </a:p>
          <a:p>
            <a:r>
              <a:rPr lang="en-US" dirty="0"/>
              <a:t>Fire extinguisher</a:t>
            </a:r>
          </a:p>
          <a:p>
            <a:r>
              <a:rPr lang="en-US" dirty="0"/>
              <a:t>First Aid kit</a:t>
            </a:r>
          </a:p>
          <a:p>
            <a:r>
              <a:rPr lang="en-US" dirty="0"/>
              <a:t>Flares</a:t>
            </a:r>
          </a:p>
          <a:p>
            <a:endParaRPr lang="en-US" dirty="0"/>
          </a:p>
        </p:txBody>
      </p:sp>
      <p:pic>
        <p:nvPicPr>
          <p:cNvPr id="10" name="Content Placeholder 9" descr="A picture containing boat, car, sitting, computer&#10;&#10;Description automatically generated">
            <a:extLst>
              <a:ext uri="{FF2B5EF4-FFF2-40B4-BE49-F238E27FC236}">
                <a16:creationId xmlns:a16="http://schemas.microsoft.com/office/drawing/2014/main" id="{6A5CB869-FBBA-4D4C-98F8-C6D67A1D4B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7"/>
            <a:ext cx="4038600" cy="302894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4790EB-57E6-4510-B440-403987D1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Patrol Vehicles</a:t>
            </a:r>
          </a:p>
        </p:txBody>
      </p:sp>
      <p:pic>
        <p:nvPicPr>
          <p:cNvPr id="8" name="Content Placeholder 7" descr="A pile of luggage sitting on top of a car&#10;&#10;Description automatically generated">
            <a:extLst>
              <a:ext uri="{FF2B5EF4-FFF2-40B4-BE49-F238E27FC236}">
                <a16:creationId xmlns:a16="http://schemas.microsoft.com/office/drawing/2014/main" id="{C2FD72DC-86D9-413F-B28E-095B8F29C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7"/>
            <a:ext cx="4038600" cy="3028949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A3C36-5A89-45C7-8B61-C75C5EE9D0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Custom lockable drawers in rear to organize emergency equipment.</a:t>
            </a:r>
          </a:p>
        </p:txBody>
      </p:sp>
    </p:spTree>
    <p:extLst>
      <p:ext uri="{BB962C8B-B14F-4D97-AF65-F5344CB8AC3E}">
        <p14:creationId xmlns:p14="http://schemas.microsoft.com/office/powerpoint/2010/main" val="337063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Detective Division</a:t>
            </a:r>
          </a:p>
        </p:txBody>
      </p:sp>
      <p:pic>
        <p:nvPicPr>
          <p:cNvPr id="4" name="Content Placeholder 3" descr="Detec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8778" y="1600200"/>
            <a:ext cx="3986444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Detective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 Sergeant</a:t>
            </a:r>
          </a:p>
          <a:p>
            <a:r>
              <a:rPr lang="en-US" dirty="0"/>
              <a:t>6 Detectives</a:t>
            </a:r>
          </a:p>
          <a:p>
            <a:r>
              <a:rPr lang="en-US" dirty="0"/>
              <a:t>1 Administrative Assistant</a:t>
            </a:r>
          </a:p>
        </p:txBody>
      </p:sp>
      <p:pic>
        <p:nvPicPr>
          <p:cNvPr id="6" name="Content Placeholder 5" descr="A picture containing coral&#10;&#10;Description automatically generated">
            <a:extLst>
              <a:ext uri="{FF2B5EF4-FFF2-40B4-BE49-F238E27FC236}">
                <a16:creationId xmlns:a16="http://schemas.microsoft.com/office/drawing/2014/main" id="{A2111FB2-21F5-4501-A210-7C1CF5CE7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282031"/>
            <a:ext cx="2952750" cy="3162300"/>
          </a:xfrm>
        </p:spPr>
      </p:pic>
    </p:spTree>
    <p:extLst>
      <p:ext uri="{BB962C8B-B14F-4D97-AF65-F5344CB8AC3E}">
        <p14:creationId xmlns:p14="http://schemas.microsoft.com/office/powerpoint/2010/main" val="104724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SWAT</a:t>
            </a:r>
          </a:p>
          <a:p>
            <a:r>
              <a:rPr lang="en-US" dirty="0"/>
              <a:t>EMT</a:t>
            </a:r>
          </a:p>
          <a:p>
            <a:r>
              <a:rPr lang="en-US" dirty="0"/>
              <a:t>Traffic Accident Investigation</a:t>
            </a:r>
          </a:p>
          <a:p>
            <a:r>
              <a:rPr lang="en-US" dirty="0"/>
              <a:t>Crisis Negotiation</a:t>
            </a:r>
          </a:p>
          <a:p>
            <a:r>
              <a:rPr lang="en-US" dirty="0"/>
              <a:t>Drug Investigations</a:t>
            </a:r>
          </a:p>
          <a:p>
            <a:r>
              <a:rPr lang="en-US" dirty="0"/>
              <a:t>K9</a:t>
            </a:r>
          </a:p>
          <a:p>
            <a:r>
              <a:rPr lang="en-US" dirty="0"/>
              <a:t>Snipers</a:t>
            </a:r>
          </a:p>
          <a:p>
            <a:r>
              <a:rPr lang="en-US" dirty="0"/>
              <a:t>MIRT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1A57-8272-4667-967B-C70BA04E41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Federal Motor Carrier Inspection</a:t>
            </a:r>
          </a:p>
          <a:p>
            <a:r>
              <a:rPr lang="en-US" dirty="0"/>
              <a:t>Field Training Officer</a:t>
            </a:r>
          </a:p>
        </p:txBody>
      </p:sp>
    </p:spTree>
    <p:extLst>
      <p:ext uri="{BB962C8B-B14F-4D97-AF65-F5344CB8AC3E}">
        <p14:creationId xmlns:p14="http://schemas.microsoft.com/office/powerpoint/2010/main" val="112406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FTPD believes in aggressively pursuing and providing training opportunities for all personnel.</a:t>
            </a:r>
          </a:p>
          <a:p>
            <a:r>
              <a:rPr lang="en-US" dirty="0"/>
              <a:t>Firearms Qualification 3 times/year:</a:t>
            </a:r>
          </a:p>
          <a:p>
            <a:pPr lvl="1"/>
            <a:r>
              <a:rPr lang="en-US" dirty="0"/>
              <a:t>Handgun</a:t>
            </a:r>
          </a:p>
          <a:p>
            <a:pPr lvl="1"/>
            <a:r>
              <a:rPr lang="en-US" dirty="0"/>
              <a:t>Shotgun</a:t>
            </a:r>
          </a:p>
          <a:p>
            <a:pPr lvl="1"/>
            <a:r>
              <a:rPr lang="en-US" dirty="0"/>
              <a:t>Patrol Rifle</a:t>
            </a:r>
          </a:p>
          <a:p>
            <a:r>
              <a:rPr lang="en-US" dirty="0"/>
              <a:t>Each officer is provided with a box of ammunition every month for practice.</a:t>
            </a:r>
          </a:p>
          <a:p>
            <a:r>
              <a:rPr lang="en-US" dirty="0"/>
              <a:t>FTPD has its own outdoor range that officers are permitted to use.</a:t>
            </a:r>
          </a:p>
        </p:txBody>
      </p:sp>
      <p:pic>
        <p:nvPicPr>
          <p:cNvPr id="8" name="Content Placeholder 7" descr="A group of baseball players standing on top of a field&#10;&#10;Description automatically generated">
            <a:extLst>
              <a:ext uri="{FF2B5EF4-FFF2-40B4-BE49-F238E27FC236}">
                <a16:creationId xmlns:a16="http://schemas.microsoft.com/office/drawing/2014/main" id="{DD759D37-F012-49EE-9837-A46584CE19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65" y="2734323"/>
            <a:ext cx="3955604" cy="228156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Defensive tactics training is scheduled 3 times a year along with range training.</a:t>
            </a:r>
          </a:p>
          <a:p>
            <a:pPr lvl="1"/>
            <a:r>
              <a:rPr lang="en-US" dirty="0"/>
              <a:t>Hand to hand combat.</a:t>
            </a:r>
          </a:p>
          <a:p>
            <a:pPr lvl="1"/>
            <a:r>
              <a:rPr lang="en-US" dirty="0"/>
              <a:t>Weapon retention.</a:t>
            </a:r>
          </a:p>
          <a:p>
            <a:pPr lvl="1"/>
            <a:r>
              <a:rPr lang="en-US" dirty="0"/>
              <a:t>Use of less lethal force options – Baton, </a:t>
            </a:r>
            <a:r>
              <a:rPr lang="en-US" dirty="0" err="1"/>
              <a:t>Taser</a:t>
            </a:r>
            <a:r>
              <a:rPr lang="en-US" dirty="0"/>
              <a:t>, Pepper Spray, etc…</a:t>
            </a:r>
          </a:p>
          <a:p>
            <a:pPr lvl="1"/>
            <a:r>
              <a:rPr lang="en-US" dirty="0"/>
              <a:t>Force continuum.  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0772697A-5369-4E1A-AA48-FCC37AE0E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05189"/>
            <a:ext cx="4100121" cy="31634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Township</a:t>
            </a:r>
          </a:p>
        </p:txBody>
      </p:sp>
      <p:pic>
        <p:nvPicPr>
          <p:cNvPr id="4" name="Content Placeholder 3" descr="Map_of_Falls_Township,_Bucks_County,_Pennsylvania_Highlighted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27868" r="-2593" b="14370"/>
          <a:stretch/>
        </p:blipFill>
        <p:spPr>
          <a:xfrm>
            <a:off x="226281" y="1781651"/>
            <a:ext cx="8727975" cy="4800050"/>
          </a:xfrm>
        </p:spPr>
      </p:pic>
    </p:spTree>
    <p:extLst>
      <p:ext uri="{BB962C8B-B14F-4D97-AF65-F5344CB8AC3E}">
        <p14:creationId xmlns:p14="http://schemas.microsoft.com/office/powerpoint/2010/main" val="2514137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First Aid / CPR training is every two years:</a:t>
            </a:r>
          </a:p>
          <a:p>
            <a:pPr lvl="1"/>
            <a:r>
              <a:rPr lang="en-US" dirty="0"/>
              <a:t>Controlling major hemorrhaging through the use of tourniquets and wound packing.</a:t>
            </a:r>
          </a:p>
          <a:p>
            <a:pPr lvl="1"/>
            <a:r>
              <a:rPr lang="en-US" dirty="0"/>
              <a:t>Use of AED, airways and BVM</a:t>
            </a:r>
          </a:p>
          <a:p>
            <a:pPr lvl="1"/>
            <a:r>
              <a:rPr lang="en-US" dirty="0"/>
              <a:t>Use of </a:t>
            </a:r>
            <a:r>
              <a:rPr lang="en-US" dirty="0" err="1"/>
              <a:t>Naloxone</a:t>
            </a:r>
            <a:endParaRPr lang="en-US" dirty="0"/>
          </a:p>
          <a:p>
            <a:r>
              <a:rPr lang="en-US" dirty="0"/>
              <a:t>Officers in the EMT program train every year for the required continuing education credits to maintain the state certification.</a:t>
            </a:r>
          </a:p>
        </p:txBody>
      </p:sp>
      <p:pic>
        <p:nvPicPr>
          <p:cNvPr id="6" name="Content Placeholder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235216C9-3442-4C89-86FE-81CC0FCA47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79832"/>
            <a:ext cx="4084536" cy="29779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looking for a few good men and women to fill open job positions…</a:t>
            </a:r>
          </a:p>
          <a:p>
            <a:r>
              <a:rPr lang="en-US" dirty="0"/>
              <a:t>The next badge number to be issued is #128.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yourself…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 </a:t>
            </a:r>
            <a:r>
              <a:rPr lang="en-US" sz="5400" u="sng" dirty="0"/>
              <a:t>you</a:t>
            </a:r>
            <a:r>
              <a:rPr lang="en-US" sz="5400" dirty="0"/>
              <a:t> have what it takes to do the best job in the world?</a:t>
            </a:r>
          </a:p>
        </p:txBody>
      </p:sp>
    </p:spTree>
    <p:extLst>
      <p:ext uri="{BB962C8B-B14F-4D97-AF65-F5344CB8AC3E}">
        <p14:creationId xmlns:p14="http://schemas.microsoft.com/office/powerpoint/2010/main" val="2006383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Newly hired Officers are issued:</a:t>
            </a:r>
          </a:p>
          <a:p>
            <a:pPr lvl="1"/>
            <a:r>
              <a:rPr lang="en-US" dirty="0"/>
              <a:t>Two (2) badges</a:t>
            </a:r>
          </a:p>
          <a:p>
            <a:pPr lvl="1"/>
            <a:r>
              <a:rPr lang="en-US" dirty="0"/>
              <a:t>Class A blouse coat and uniform</a:t>
            </a:r>
          </a:p>
          <a:p>
            <a:pPr lvl="1"/>
            <a:r>
              <a:rPr lang="en-US" dirty="0"/>
              <a:t>Five (5) Uniform pants</a:t>
            </a:r>
          </a:p>
          <a:p>
            <a:pPr lvl="1"/>
            <a:r>
              <a:rPr lang="en-US" dirty="0"/>
              <a:t>Five (5) Long Sleeve Shirts</a:t>
            </a:r>
          </a:p>
          <a:p>
            <a:pPr lvl="1"/>
            <a:r>
              <a:rPr lang="en-US" dirty="0"/>
              <a:t>Five (5) Short Sleeve Shirts</a:t>
            </a:r>
          </a:p>
          <a:p>
            <a:pPr lvl="1"/>
            <a:r>
              <a:rPr lang="en-US" dirty="0" err="1"/>
              <a:t>Gunbelt</a:t>
            </a:r>
            <a:r>
              <a:rPr lang="en-US" dirty="0"/>
              <a:t>, holster and accessories.</a:t>
            </a:r>
          </a:p>
          <a:p>
            <a:pPr lvl="1"/>
            <a:r>
              <a:rPr lang="en-US" dirty="0"/>
              <a:t>Winter jacket, hat, flashlight, baton, pepper spray, Taser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96A54-0F82-4F3A-9C49-3963A5C7D0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Boots</a:t>
            </a:r>
          </a:p>
          <a:p>
            <a:r>
              <a:rPr lang="en-US" dirty="0"/>
              <a:t>Riot helmet</a:t>
            </a:r>
          </a:p>
          <a:p>
            <a:r>
              <a:rPr lang="en-US" dirty="0"/>
              <a:t>Ballistic helmet</a:t>
            </a:r>
          </a:p>
          <a:p>
            <a:r>
              <a:rPr lang="en-US" dirty="0"/>
              <a:t>Baseball cap</a:t>
            </a:r>
          </a:p>
          <a:p>
            <a:r>
              <a:rPr lang="en-US" dirty="0"/>
              <a:t>Ballistic vest.  Both internal and external vest carrier.</a:t>
            </a:r>
          </a:p>
          <a:p>
            <a:r>
              <a:rPr lang="en-US" dirty="0"/>
              <a:t>Smith and Wesson M&amp;P .40 </a:t>
            </a:r>
            <a:r>
              <a:rPr lang="en-US" dirty="0" err="1"/>
              <a:t>cal</a:t>
            </a:r>
            <a:r>
              <a:rPr lang="en-US" dirty="0"/>
              <a:t> handgun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Allowance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 1 2020:	$953.00</a:t>
            </a:r>
          </a:p>
          <a:p>
            <a:pPr lvl="1"/>
            <a:r>
              <a:rPr lang="en-US" dirty="0"/>
              <a:t>Cleaning is paid by the Township at designated cleaners.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Work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uniform employees are assigned to twelve (12) hour work shifts.</a:t>
            </a:r>
          </a:p>
          <a:p>
            <a:r>
              <a:rPr lang="en-US" dirty="0"/>
              <a:t>Four (4) patrol squads are established with two (2) squads assigned to dayshift or night shift.</a:t>
            </a:r>
          </a:p>
          <a:p>
            <a:r>
              <a:rPr lang="en-US" dirty="0"/>
              <a:t>14 day rotation:</a:t>
            </a:r>
          </a:p>
          <a:p>
            <a:pPr lvl="1"/>
            <a:r>
              <a:rPr lang="en-US" dirty="0"/>
              <a:t>M TWTFSSMTWTFSS</a:t>
            </a:r>
          </a:p>
          <a:p>
            <a:pPr lvl="1"/>
            <a:r>
              <a:rPr lang="en-US" dirty="0"/>
              <a:t>XXOOXXXOOXXOOO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Shift Differential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Paid annually during first pay cycle in December.</a:t>
            </a:r>
          </a:p>
          <a:p>
            <a:endParaRPr lang="en-US" dirty="0"/>
          </a:p>
          <a:p>
            <a:r>
              <a:rPr lang="en-US" dirty="0"/>
              <a:t>$2,860.00 for 1900 – 0700 shift.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Salary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2020:</a:t>
            </a:r>
          </a:p>
          <a:p>
            <a:pPr lvl="1"/>
            <a:r>
              <a:rPr lang="en-US" dirty="0"/>
              <a:t>Non-certified:	$66,610.63</a:t>
            </a:r>
          </a:p>
          <a:p>
            <a:pPr lvl="1"/>
            <a:r>
              <a:rPr lang="en-US" dirty="0"/>
              <a:t>Certified:		$75,928.42</a:t>
            </a:r>
          </a:p>
          <a:p>
            <a:pPr lvl="1"/>
            <a:r>
              <a:rPr lang="en-US" dirty="0"/>
              <a:t>1YR Patrol		$86,259.13</a:t>
            </a:r>
          </a:p>
          <a:p>
            <a:pPr lvl="1"/>
            <a:r>
              <a:rPr lang="en-US" dirty="0"/>
              <a:t>2YR Patrol		$101,742.16</a:t>
            </a:r>
          </a:p>
          <a:p>
            <a:pPr lvl="1"/>
            <a:r>
              <a:rPr lang="en-US" dirty="0"/>
              <a:t>3YR Patrol		$106,905.13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9A5E-53AA-4395-A0DC-973DD6D8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Salary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3A6EB-E926-43C4-93CA-1538116F8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Detective	$111,233.92</a:t>
            </a:r>
          </a:p>
          <a:p>
            <a:r>
              <a:rPr lang="en-US" dirty="0"/>
              <a:t>Corporal		$114,416.88</a:t>
            </a:r>
          </a:p>
          <a:p>
            <a:r>
              <a:rPr lang="en-US" dirty="0"/>
              <a:t>Sergeant	$121,173.80</a:t>
            </a:r>
          </a:p>
        </p:txBody>
      </p:sp>
    </p:spTree>
    <p:extLst>
      <p:ext uri="{BB962C8B-B14F-4D97-AF65-F5344CB8AC3E}">
        <p14:creationId xmlns:p14="http://schemas.microsoft.com/office/powerpoint/2010/main" val="231054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I was hired in 1988, the salary for a non-certified officer was $18,400.  Adjusted for inflation, that is $40,499 in today’s dollars.  </a:t>
            </a:r>
          </a:p>
          <a:p>
            <a:r>
              <a:rPr lang="en-US" dirty="0"/>
              <a:t>I took a pay cut to become a Falls Township Police Officer.</a:t>
            </a:r>
          </a:p>
          <a:p>
            <a:r>
              <a:rPr lang="en-US" dirty="0"/>
              <a:t>This job is a calling to serve.  This is not about money.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Populations is :</a:t>
            </a:r>
          </a:p>
          <a:p>
            <a:r>
              <a:rPr lang="en-US" dirty="0"/>
              <a:t>84.1% Non-Hispanic White</a:t>
            </a:r>
          </a:p>
          <a:p>
            <a:r>
              <a:rPr lang="en-US" dirty="0"/>
              <a:t>5.8% African American</a:t>
            </a:r>
          </a:p>
          <a:p>
            <a:r>
              <a:rPr lang="en-US" dirty="0"/>
              <a:t>.2% Native American</a:t>
            </a:r>
          </a:p>
          <a:p>
            <a:r>
              <a:rPr lang="en-US" dirty="0"/>
              <a:t>4.2% Asian</a:t>
            </a:r>
          </a:p>
          <a:p>
            <a:r>
              <a:rPr lang="en-US" dirty="0"/>
              <a:t>4.4% Hispanic or Latino</a:t>
            </a:r>
          </a:p>
          <a:p>
            <a:r>
              <a:rPr lang="en-US" dirty="0"/>
              <a:t>2.1% Mixed</a:t>
            </a:r>
          </a:p>
        </p:txBody>
      </p:sp>
      <p:pic>
        <p:nvPicPr>
          <p:cNvPr id="6" name="Content Placeholder 5" descr="A picture containing strainer, food, drawing&#10;&#10;Description automatically generated">
            <a:extLst>
              <a:ext uri="{FF2B5EF4-FFF2-40B4-BE49-F238E27FC236}">
                <a16:creationId xmlns:a16="http://schemas.microsoft.com/office/drawing/2014/main" id="{7BC82F27-D3DA-441E-868A-57C7179D94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18" y="2509233"/>
            <a:ext cx="4028203" cy="2914414"/>
          </a:xfrm>
        </p:spPr>
      </p:pic>
    </p:spTree>
    <p:extLst>
      <p:ext uri="{BB962C8B-B14F-4D97-AF65-F5344CB8AC3E}">
        <p14:creationId xmlns:p14="http://schemas.microsoft.com/office/powerpoint/2010/main" val="280908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college credits:		1% of salary</a:t>
            </a:r>
          </a:p>
          <a:p>
            <a:r>
              <a:rPr lang="en-US" dirty="0"/>
              <a:t>60 college credits:		1.5% of salary</a:t>
            </a:r>
          </a:p>
          <a:p>
            <a:r>
              <a:rPr lang="en-US" dirty="0"/>
              <a:t>90 college credits:		2% of salary</a:t>
            </a:r>
          </a:p>
          <a:p>
            <a:r>
              <a:rPr lang="en-US" dirty="0"/>
              <a:t>Bachelor’s Degree:		2.75% of salary</a:t>
            </a:r>
          </a:p>
          <a:p>
            <a:r>
              <a:rPr lang="en-US" dirty="0"/>
              <a:t>Master’s Degree:		3.25% of salary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Vacation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40 hours after one (1) year</a:t>
            </a:r>
          </a:p>
          <a:p>
            <a:r>
              <a:rPr lang="en-US" dirty="0"/>
              <a:t>80 hours after two (2) years</a:t>
            </a:r>
          </a:p>
          <a:p>
            <a:r>
              <a:rPr lang="en-US" dirty="0"/>
              <a:t>120 hours after five (5) years</a:t>
            </a:r>
          </a:p>
          <a:p>
            <a:r>
              <a:rPr lang="en-US" dirty="0"/>
              <a:t>160 hours after ten (10) years</a:t>
            </a:r>
          </a:p>
          <a:p>
            <a:r>
              <a:rPr lang="en-US" dirty="0"/>
              <a:t>200 hours after fifteen (15) years</a:t>
            </a:r>
          </a:p>
          <a:p>
            <a:r>
              <a:rPr lang="en-US" dirty="0"/>
              <a:t>240 hours after twenty (20) years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FTPD Holidays and Kelly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96 hours off with pay in lieu of holidays each year.</a:t>
            </a:r>
          </a:p>
          <a:p>
            <a:r>
              <a:rPr lang="en-US" dirty="0"/>
              <a:t>Kelly time issued at rate of 1.5 hours for each hour scheduled in excess of 2080 hours.</a:t>
            </a:r>
          </a:p>
          <a:p>
            <a:r>
              <a:rPr lang="en-US" dirty="0"/>
              <a:t>Two (2) personal days (12 hours each) per year.</a:t>
            </a:r>
          </a:p>
          <a:p>
            <a:r>
              <a:rPr lang="en-US" dirty="0"/>
              <a:t>Every ninety (90) days without an incident of sick time, the employee is granted an additional 12 hours of personal time.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 employee contribution.</a:t>
            </a:r>
          </a:p>
          <a:p>
            <a:r>
              <a:rPr lang="en-US" dirty="0"/>
              <a:t>IBC Personal Choice Option PPO.</a:t>
            </a:r>
          </a:p>
          <a:p>
            <a:r>
              <a:rPr lang="en-US" dirty="0"/>
              <a:t>Reimbursement program makes out of pocket costs in most cases:</a:t>
            </a:r>
          </a:p>
          <a:p>
            <a:pPr lvl="1"/>
            <a:r>
              <a:rPr lang="en-US" dirty="0"/>
              <a:t>$5 co pay for doctor's visits.</a:t>
            </a:r>
          </a:p>
          <a:p>
            <a:pPr lvl="1"/>
            <a:r>
              <a:rPr lang="en-US" dirty="0"/>
              <a:t>$2.50 generic and $5 brand name for prescriptions.</a:t>
            </a:r>
          </a:p>
          <a:p>
            <a:r>
              <a:rPr lang="en-US" dirty="0"/>
              <a:t>Annual stipend to offset gym membership costs.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EBA060-9B86-4545-8B41-22AF8B0441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02" y="2458431"/>
            <a:ext cx="2814221" cy="294823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Defined benefit pension.</a:t>
            </a:r>
          </a:p>
          <a:p>
            <a:r>
              <a:rPr lang="en-US" dirty="0"/>
              <a:t>25 years of service and age 50 years old.</a:t>
            </a:r>
          </a:p>
          <a:p>
            <a:r>
              <a:rPr lang="en-US" dirty="0"/>
              <a:t>DROP program for 5 ½ years.</a:t>
            </a:r>
          </a:p>
          <a:p>
            <a:r>
              <a:rPr lang="en-US" dirty="0"/>
              <a:t>50% of salary averaged in last 36 months of active duty.  </a:t>
            </a:r>
          </a:p>
          <a:p>
            <a:r>
              <a:rPr lang="en-US" dirty="0"/>
              <a:t>COLA increases.</a:t>
            </a:r>
          </a:p>
          <a:p>
            <a:r>
              <a:rPr lang="en-US" dirty="0"/>
              <a:t>Additional cash stipend of  $1600 / month toward medical benefits until age 65.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hiring process is competitive in nature.  </a:t>
            </a:r>
            <a:r>
              <a:rPr lang="en-US" i="1" dirty="0"/>
              <a:t>You</a:t>
            </a:r>
            <a:r>
              <a:rPr lang="en-US" dirty="0"/>
              <a:t> must be better than everyone else to be selected.</a:t>
            </a:r>
          </a:p>
          <a:p>
            <a:r>
              <a:rPr lang="en-US" dirty="0"/>
              <a:t>You must be self motivated, exceptional and above average in </a:t>
            </a:r>
            <a:r>
              <a:rPr lang="en-US" u="sng" dirty="0"/>
              <a:t>everything that you do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Appearance</a:t>
            </a:r>
          </a:p>
          <a:p>
            <a:pPr lvl="1"/>
            <a:r>
              <a:rPr lang="en-US" dirty="0"/>
              <a:t>Public speaking</a:t>
            </a:r>
          </a:p>
          <a:p>
            <a:pPr lvl="1"/>
            <a:r>
              <a:rPr lang="en-US" dirty="0"/>
              <a:t>Physical fitness</a:t>
            </a:r>
          </a:p>
          <a:p>
            <a:pPr lvl="1"/>
            <a:r>
              <a:rPr lang="en-US" dirty="0"/>
              <a:t>Hand to hand combat</a:t>
            </a:r>
          </a:p>
          <a:p>
            <a:pPr lvl="1"/>
            <a:r>
              <a:rPr lang="en-US" dirty="0"/>
              <a:t>Writing skills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Falls Township is a financially stable community.</a:t>
            </a:r>
          </a:p>
          <a:p>
            <a:r>
              <a:rPr lang="en-US" dirty="0"/>
              <a:t>Plans have been made to renovate the municipal building.</a:t>
            </a:r>
          </a:p>
          <a:p>
            <a:r>
              <a:rPr lang="en-US" dirty="0"/>
              <a:t>Plans are being discussed to increase the number of sworn officers.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Advancement:</a:t>
            </a:r>
          </a:p>
          <a:p>
            <a:pPr lvl="1"/>
            <a:r>
              <a:rPr lang="en-US" dirty="0"/>
              <a:t>Detective Bureau</a:t>
            </a:r>
          </a:p>
          <a:p>
            <a:pPr lvl="1"/>
            <a:r>
              <a:rPr lang="en-US" dirty="0"/>
              <a:t>Corporal </a:t>
            </a:r>
          </a:p>
          <a:p>
            <a:pPr lvl="1"/>
            <a:r>
              <a:rPr lang="en-US" dirty="0"/>
              <a:t>Sergeant</a:t>
            </a:r>
          </a:p>
          <a:p>
            <a:r>
              <a:rPr lang="en-US" dirty="0"/>
              <a:t>Specialized training:</a:t>
            </a:r>
          </a:p>
          <a:p>
            <a:pPr lvl="1"/>
            <a:r>
              <a:rPr lang="en-US" dirty="0"/>
              <a:t>SWAT, MIRT, Accident Investigation, Field Training Officer, Firearms Instructor, Defensive Tactics Instructor, Less Lethal Weapons instructor, Crisis Negotiation, EMT, truck inspection, K9, Drug Enforcement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Corporal</a:t>
            </a:r>
          </a:p>
        </p:txBody>
      </p:sp>
      <p:pic>
        <p:nvPicPr>
          <p:cNvPr id="4" name="Content Placeholder 3" descr="Corpo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0463" y="1600200"/>
            <a:ext cx="3523073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Sergeant</a:t>
            </a:r>
          </a:p>
        </p:txBody>
      </p:sp>
      <p:pic>
        <p:nvPicPr>
          <p:cNvPr id="4" name="Content Placeholder 3" descr="Sergeant 8 x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838" y="1600200"/>
            <a:ext cx="362032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13,170 households</a:t>
            </a:r>
          </a:p>
          <a:p>
            <a:r>
              <a:rPr lang="en-US" dirty="0"/>
              <a:t>9,403 families</a:t>
            </a:r>
          </a:p>
          <a:p>
            <a:r>
              <a:rPr lang="en-US" dirty="0"/>
              <a:t>Median age 36 years</a:t>
            </a:r>
          </a:p>
          <a:p>
            <a:r>
              <a:rPr lang="en-US" dirty="0"/>
              <a:t>U.S Route #1</a:t>
            </a:r>
          </a:p>
          <a:p>
            <a:r>
              <a:rPr lang="en-US" dirty="0"/>
              <a:t>Route 13</a:t>
            </a:r>
          </a:p>
          <a:p>
            <a:r>
              <a:rPr lang="en-US" dirty="0"/>
              <a:t>Interstate 95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5A7A2-2813-4B89-AC80-74B9E43C1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6460"/>
            <a:ext cx="4442408" cy="3123046"/>
          </a:xfrm>
        </p:spPr>
      </p:pic>
    </p:spTree>
    <p:extLst>
      <p:ext uri="{BB962C8B-B14F-4D97-AF65-F5344CB8AC3E}">
        <p14:creationId xmlns:p14="http://schemas.microsoft.com/office/powerpoint/2010/main" val="24236527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Join a professional, accredited police department.</a:t>
            </a:r>
          </a:p>
          <a:p>
            <a:r>
              <a:rPr lang="en-US" dirty="0"/>
              <a:t>Be on the front lines of the strategic vision for policing Falls Township.</a:t>
            </a:r>
          </a:p>
          <a:p>
            <a:r>
              <a:rPr lang="en-US" dirty="0"/>
              <a:t>Make a difference in the lives of the people you meet.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 Apartment Complexes</a:t>
            </a:r>
          </a:p>
          <a:p>
            <a:r>
              <a:rPr lang="en-US" dirty="0"/>
              <a:t>8 Hotels/Motels</a:t>
            </a:r>
          </a:p>
          <a:p>
            <a:r>
              <a:rPr lang="en-US" dirty="0"/>
              <a:t> approximately 1200 Mobile Homes organized in 12 Trailer Parks</a:t>
            </a:r>
          </a:p>
        </p:txBody>
      </p:sp>
    </p:spTree>
    <p:extLst>
      <p:ext uri="{BB962C8B-B14F-4D97-AF65-F5344CB8AC3E}">
        <p14:creationId xmlns:p14="http://schemas.microsoft.com/office/powerpoint/2010/main" val="132794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Pennsbury</a:t>
            </a:r>
            <a:r>
              <a:rPr lang="en-US" dirty="0"/>
              <a:t> School District</a:t>
            </a:r>
          </a:p>
        </p:txBody>
      </p:sp>
      <p:pic>
        <p:nvPicPr>
          <p:cNvPr id="7" name="Content Placeholder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98239A-0068-45B2-8FDF-B44DB98C3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" y="1969871"/>
            <a:ext cx="3563639" cy="345726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2FA522-898F-4010-9023-72592ED541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Approximately 11,000 students</a:t>
            </a:r>
          </a:p>
          <a:p>
            <a:r>
              <a:rPr lang="en-US" dirty="0"/>
              <a:t>2 High Schools in Falls Township</a:t>
            </a:r>
          </a:p>
          <a:p>
            <a:r>
              <a:rPr lang="en-US" dirty="0"/>
              <a:t>5 Elementary Schools </a:t>
            </a:r>
          </a:p>
          <a:p>
            <a:r>
              <a:rPr lang="en-US" dirty="0"/>
              <a:t>+ Private Schools, daycares, twilight, alternative schools…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7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Township</a:t>
            </a:r>
          </a:p>
        </p:txBody>
      </p:sp>
      <p:pic>
        <p:nvPicPr>
          <p:cNvPr id="4" name="Content Placeholder 3" descr="photo 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6" b="28046"/>
          <a:stretch/>
        </p:blipFill>
        <p:spPr/>
      </p:pic>
    </p:spTree>
    <p:extLst>
      <p:ext uri="{BB962C8B-B14F-4D97-AF65-F5344CB8AC3E}">
        <p14:creationId xmlns:p14="http://schemas.microsoft.com/office/powerpoint/2010/main" val="363002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Falls Township Police Department</a:t>
            </a:r>
          </a:p>
        </p:txBody>
      </p:sp>
      <p:pic>
        <p:nvPicPr>
          <p:cNvPr id="5" name="Content Placeholder 4" descr="Badge 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5054" y="1600200"/>
            <a:ext cx="349389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1643</TotalTime>
  <Words>1394</Words>
  <Application>Microsoft Office PowerPoint</Application>
  <PresentationFormat>On-screen Show (4:3)</PresentationFormat>
  <Paragraphs>227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Corbel</vt:lpstr>
      <vt:lpstr>Twilight</vt:lpstr>
      <vt:lpstr>Falls Township Police Department</vt:lpstr>
      <vt:lpstr>Falls Township</vt:lpstr>
      <vt:lpstr>Falls Township</vt:lpstr>
      <vt:lpstr>Demographics</vt:lpstr>
      <vt:lpstr>Demographics</vt:lpstr>
      <vt:lpstr>Demographics</vt:lpstr>
      <vt:lpstr>Pennsbury School District</vt:lpstr>
      <vt:lpstr>Falls Township</vt:lpstr>
      <vt:lpstr>Falls Township Police Department</vt:lpstr>
      <vt:lpstr>Police Department</vt:lpstr>
      <vt:lpstr>Police Department</vt:lpstr>
      <vt:lpstr>Police Command Staff </vt:lpstr>
      <vt:lpstr>Patrol Division “Tip of the Spear”</vt:lpstr>
      <vt:lpstr>PATROL OBJECTIVES</vt:lpstr>
      <vt:lpstr>Patrol Uniform</vt:lpstr>
      <vt:lpstr>Patrol Uniform</vt:lpstr>
      <vt:lpstr>Patrol Division</vt:lpstr>
      <vt:lpstr>Patrol Division</vt:lpstr>
      <vt:lpstr>Patrol Division</vt:lpstr>
      <vt:lpstr>Patrol Division</vt:lpstr>
      <vt:lpstr>Patrol Vehicles Upfit with the Mission and Officer Safety in Mind</vt:lpstr>
      <vt:lpstr>Patrol Vehicles Upfit with the Mission and Officer Safety in Mind</vt:lpstr>
      <vt:lpstr>Patrol Vehicles</vt:lpstr>
      <vt:lpstr>Patrol Vehicles</vt:lpstr>
      <vt:lpstr>Detective Division</vt:lpstr>
      <vt:lpstr>Detective Division</vt:lpstr>
      <vt:lpstr>Specialized Units</vt:lpstr>
      <vt:lpstr>Training</vt:lpstr>
      <vt:lpstr>Training</vt:lpstr>
      <vt:lpstr>Training</vt:lpstr>
      <vt:lpstr>Interested?</vt:lpstr>
      <vt:lpstr>Ask yourself…</vt:lpstr>
      <vt:lpstr>Uniforms</vt:lpstr>
      <vt:lpstr>Uniform Allowance</vt:lpstr>
      <vt:lpstr>FTPD Work Schedule</vt:lpstr>
      <vt:lpstr>FTPD Shift Differential</vt:lpstr>
      <vt:lpstr>FTPD Salary Schedule</vt:lpstr>
      <vt:lpstr>FTPD Salary Schedule</vt:lpstr>
      <vt:lpstr>Historical Note</vt:lpstr>
      <vt:lpstr>Educational Incentives</vt:lpstr>
      <vt:lpstr>FTPD Vacation Time</vt:lpstr>
      <vt:lpstr>FTPD Holidays and Kelly Time</vt:lpstr>
      <vt:lpstr>Health Care</vt:lpstr>
      <vt:lpstr>Pension</vt:lpstr>
      <vt:lpstr>Competition</vt:lpstr>
      <vt:lpstr>Opportunity</vt:lpstr>
      <vt:lpstr>Opportunity</vt:lpstr>
      <vt:lpstr>Corporal</vt:lpstr>
      <vt:lpstr>Sergeant</vt:lpstr>
      <vt:lpstr>Opportunity</vt:lpstr>
    </vt:vector>
  </TitlesOfParts>
  <Company>Police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Township</dc:title>
  <dc:creator>Falls Township</dc:creator>
  <cp:lastModifiedBy>Gina Seiler</cp:lastModifiedBy>
  <cp:revision>91</cp:revision>
  <dcterms:created xsi:type="dcterms:W3CDTF">2014-03-26T13:43:26Z</dcterms:created>
  <dcterms:modified xsi:type="dcterms:W3CDTF">2020-12-09T15:52:05Z</dcterms:modified>
</cp:coreProperties>
</file>