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7"/>
  </p:notesMasterIdLst>
  <p:handoutMasterIdLst>
    <p:handoutMasterId r:id="rId38"/>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312" r:id="rId23"/>
    <p:sldId id="275" r:id="rId24"/>
    <p:sldId id="284" r:id="rId25"/>
    <p:sldId id="285" r:id="rId26"/>
    <p:sldId id="286" r:id="rId27"/>
    <p:sldId id="297" r:id="rId28"/>
    <p:sldId id="287" r:id="rId29"/>
    <p:sldId id="288" r:id="rId30"/>
    <p:sldId id="290" r:id="rId31"/>
    <p:sldId id="291" r:id="rId32"/>
    <p:sldId id="292" r:id="rId33"/>
    <p:sldId id="293" r:id="rId34"/>
    <p:sldId id="294" r:id="rId35"/>
    <p:sldId id="300" r:id="rId36"/>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31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9" autoAdjust="0"/>
  </p:normalViewPr>
  <p:slideViewPr>
    <p:cSldViewPr>
      <p:cViewPr varScale="1">
        <p:scale>
          <a:sx n="69" d="100"/>
          <a:sy n="69" d="100"/>
        </p:scale>
        <p:origin x="1296" y="72"/>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extLst>
      <p:ext uri="{BB962C8B-B14F-4D97-AF65-F5344CB8AC3E}">
        <p14:creationId xmlns:p14="http://schemas.microsoft.com/office/powerpoint/2010/main" val="1365412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5998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45005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84848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14554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2992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F4249A9-3AFA-4F7D-8A4B-693C1A8A6455}" type="slidenum">
              <a:rPr kumimoji="0" lang="en-US" altLang="en-US" sz="1200" b="0" smtClean="0"/>
              <a:pPr/>
              <a:t>23</a:t>
            </a:fld>
            <a:endParaRPr kumimoji="0" lang="en-US" altLang="en-US" sz="1200" b="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42595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24</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36335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25</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41125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26</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0821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27</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2860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15047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28</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5088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29</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21116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30</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71708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31</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2896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32</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59281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33</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77527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34</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8993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9301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1929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1405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69987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21477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2987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3642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ortal.ct.gov/POST/BasicTraining-Division/Basic-Training-Divis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3716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Entry Level 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February 2022</a:t>
            </a:r>
          </a:p>
        </p:txBody>
      </p:sp>
      <p:sp>
        <p:nvSpPr>
          <p:cNvPr id="3075" name="Rectangle 3"/>
          <p:cNvSpPr>
            <a:spLocks noGrp="1" noChangeArrowheads="1"/>
          </p:cNvSpPr>
          <p:nvPr>
            <p:ph idx="1"/>
          </p:nvPr>
        </p:nvSpPr>
        <p:spPr>
          <a:xfrm>
            <a:off x="838200" y="54864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75% on the CPCA Written Exam prior to submission of an application.</a:t>
            </a:r>
          </a:p>
          <a:p>
            <a:pPr algn="just">
              <a:lnSpc>
                <a:spcPct val="90000"/>
              </a:lnSpc>
              <a:buFont typeface="Wingdings" pitchFamily="2" charset="2"/>
              <a:buNone/>
              <a:defRPr/>
            </a:pPr>
            <a:r>
              <a:rPr lang="en-US" sz="2400" u="sng" dirty="0" smtClean="0"/>
              <a:t> </a:t>
            </a:r>
          </a:p>
          <a:p>
            <a:pPr algn="just">
              <a:lnSpc>
                <a:spcPct val="90000"/>
              </a:lnSpc>
              <a:buFont typeface="Wingdings" pitchFamily="2" charset="2"/>
              <a:buChar char="Ø"/>
              <a:defRPr/>
            </a:pPr>
            <a:r>
              <a:rPr lang="en-US" sz="2400" dirty="0" smtClean="0"/>
              <a:t>Applications are to be completed in their 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75% 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a:t>
            </a:r>
            <a:r>
              <a:rPr lang="en-US" altLang="en-US" sz="2800" dirty="0" smtClean="0">
                <a:hlinkClick r:id="rId2"/>
              </a:rPr>
              <a:t>www.policeapp.com</a:t>
            </a:r>
            <a:r>
              <a:rPr lang="en-US" altLang="en-US" sz="2800" dirty="0" smtClean="0"/>
              <a:t>.</a:t>
            </a:r>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the CHIP website or the Police Officer Standards and Training Council website.</a:t>
            </a:r>
          </a:p>
          <a:p>
            <a:endParaRPr lang="en-US" altLang="en-US" sz="2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length</a:t>
            </a:r>
          </a:p>
          <a:p>
            <a:pPr>
              <a:lnSpc>
                <a:spcPct val="90000"/>
              </a:lnSpc>
              <a:defRPr/>
            </a:pPr>
            <a:endParaRPr lang="en-US" sz="32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background investigation or polygraph 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3200" dirty="0" smtClean="0"/>
              <a:t>Appointment(s) will be made upon approval by the Police Commission and prior to admission to the Police Academy.</a:t>
            </a:r>
          </a:p>
          <a:p>
            <a:pPr marL="0" indent="0" algn="just">
              <a:lnSpc>
                <a:spcPct val="80000"/>
              </a:lnSpc>
              <a:buNone/>
              <a:defRPr/>
            </a:pPr>
            <a:r>
              <a:rPr lang="en-US" sz="3200" dirty="0" smtClean="0"/>
              <a:t> </a:t>
            </a:r>
          </a:p>
          <a:p>
            <a:pPr algn="just">
              <a:lnSpc>
                <a:spcPct val="80000"/>
              </a:lnSpc>
              <a:buFont typeface="Wingdings" pitchFamily="2" charset="2"/>
              <a:buChar char="Ø"/>
              <a:defRPr/>
            </a:pPr>
            <a:r>
              <a:rPr lang="en-US" sz="3200" dirty="0" smtClean="0"/>
              <a:t>Recruits will begin to receive their base pay upon appointment.</a:t>
            </a:r>
          </a:p>
          <a:p>
            <a:pPr marL="0" indent="0" algn="just">
              <a:lnSpc>
                <a:spcPct val="80000"/>
              </a:lnSpc>
              <a:buFontTx/>
              <a:buNone/>
              <a:defRPr/>
            </a:pPr>
            <a:r>
              <a:rPr lang="en-US" sz="3200" dirty="0" smtClean="0"/>
              <a:t>  </a:t>
            </a:r>
          </a:p>
          <a:p>
            <a:pPr algn="just">
              <a:lnSpc>
                <a:spcPct val="80000"/>
              </a:lnSpc>
              <a:buFont typeface="Wingdings" pitchFamily="2" charset="2"/>
              <a:buChar char="Ø"/>
              <a:defRPr/>
            </a:pPr>
            <a:r>
              <a:rPr lang="en-US" sz="3200" dirty="0" smtClean="0"/>
              <a:t>Upon appointment, newly hired officers will be issued the appropriate uniforms and equipment. Recruit training at a Police Academy will commence as soon after appointment as practicable.</a:t>
            </a:r>
          </a:p>
          <a:p>
            <a:pPr lvl="1">
              <a:lnSpc>
                <a:spcPct val="80000"/>
              </a:lnSpc>
              <a:buFontTx/>
              <a:buNone/>
              <a:defRPr/>
            </a:pPr>
            <a:endParaRPr lang="en-US" sz="22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937625" cy="1219200"/>
          </a:xfrm>
        </p:spPr>
        <p:txBody>
          <a:bodyPr/>
          <a:lstStyle/>
          <a:p>
            <a:r>
              <a:rPr lang="en-US" b="1" dirty="0" smtClean="0">
                <a:effectLst>
                  <a:outerShdw blurRad="38100" dist="38100" dir="2700000" algn="tl">
                    <a:srgbClr val="000000">
                      <a:alpha val="43137"/>
                    </a:srgbClr>
                  </a:outerShdw>
                </a:effectLst>
              </a:rPr>
              <a:t>Basic Recruit Training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600200"/>
            <a:ext cx="8991600" cy="5410200"/>
          </a:xfrm>
        </p:spPr>
        <p:txBody>
          <a:bodyPr/>
          <a:lstStyle/>
          <a:p>
            <a:r>
              <a:rPr lang="en-US" sz="3200" dirty="0" smtClean="0"/>
              <a:t>Most new officers will attend the POSTC Police Academy in Meriden, CT.</a:t>
            </a:r>
          </a:p>
          <a:p>
            <a:pPr lvl="1"/>
            <a:r>
              <a:rPr lang="en-US" sz="3200" dirty="0" smtClean="0"/>
              <a:t>Sessions vary between residential sessions </a:t>
            </a:r>
            <a:r>
              <a:rPr lang="en-US" sz="3200" dirty="0"/>
              <a:t>(Mon-Fri) </a:t>
            </a:r>
            <a:r>
              <a:rPr lang="en-US" sz="3200" dirty="0" smtClean="0"/>
              <a:t>and commuter sessions.</a:t>
            </a:r>
          </a:p>
          <a:p>
            <a:pPr lvl="1"/>
            <a:r>
              <a:rPr lang="en-US" sz="3200" dirty="0" smtClean="0"/>
              <a:t>Both formats run approximately 6 months.</a:t>
            </a:r>
          </a:p>
          <a:p>
            <a:r>
              <a:rPr lang="en-US" sz="3200" dirty="0" smtClean="0"/>
              <a:t>Occasionally, we utilize one of the satellite academies (i.e. Bridgeport, Milford, etc.)</a:t>
            </a:r>
          </a:p>
          <a:p>
            <a:r>
              <a:rPr lang="en-US" sz="3200" dirty="0" smtClean="0"/>
              <a:t>Information about the Academy can be viewed at: </a:t>
            </a:r>
            <a:r>
              <a:rPr lang="en-US" sz="3200" dirty="0" smtClean="0">
                <a:hlinkClick r:id="rId2"/>
              </a:rPr>
              <a:t>https</a:t>
            </a:r>
            <a:r>
              <a:rPr lang="en-US" sz="3200" dirty="0">
                <a:hlinkClick r:id="rId2"/>
              </a:rPr>
              <a:t>://</a:t>
            </a:r>
            <a:r>
              <a:rPr lang="en-US" sz="3200" dirty="0" smtClean="0">
                <a:hlinkClick r:id="rId2"/>
              </a:rPr>
              <a:t>portal.ct.gov/POST/BasicTraining-Division/Basic-Training-Division</a:t>
            </a:r>
            <a:r>
              <a:rPr lang="en-US" sz="3200" dirty="0" smtClean="0"/>
              <a:t> </a:t>
            </a:r>
            <a:endParaRPr lang="en-US" sz="3200" dirty="0"/>
          </a:p>
        </p:txBody>
      </p:sp>
    </p:spTree>
    <p:extLst>
      <p:ext uri="{BB962C8B-B14F-4D97-AF65-F5344CB8AC3E}">
        <p14:creationId xmlns:p14="http://schemas.microsoft.com/office/powerpoint/2010/main" val="395112953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381000"/>
            <a:ext cx="8937625" cy="1219200"/>
          </a:xfrm>
        </p:spPr>
        <p:txBody>
          <a:bodyPr/>
          <a:lstStyle/>
          <a:p>
            <a:pPr>
              <a:defRPr/>
            </a:pPr>
            <a:r>
              <a:rPr lang="en-US" b="1" dirty="0" smtClean="0">
                <a:effectLst>
                  <a:outerShdw blurRad="38100" dist="38100" dir="2700000" algn="tl">
                    <a:srgbClr val="000000"/>
                  </a:outerShdw>
                </a:effectLst>
              </a:rPr>
              <a:t>The Field Training Program</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&amp; Probationary Period</a:t>
            </a:r>
          </a:p>
        </p:txBody>
      </p:sp>
      <p:sp>
        <p:nvSpPr>
          <p:cNvPr id="25603" name="Rectangle 3"/>
          <p:cNvSpPr>
            <a:spLocks noGrp="1" noChangeArrowheads="1"/>
          </p:cNvSpPr>
          <p:nvPr>
            <p:ph type="body" idx="1"/>
          </p:nvPr>
        </p:nvSpPr>
        <p:spPr>
          <a:xfrm>
            <a:off x="762000" y="1981200"/>
            <a:ext cx="8937625" cy="4953000"/>
          </a:xfrm>
        </p:spPr>
        <p:txBody>
          <a:bodyPr/>
          <a:lstStyle/>
          <a:p>
            <a:pPr algn="just">
              <a:lnSpc>
                <a:spcPct val="90000"/>
              </a:lnSpc>
              <a:buFont typeface="Wingdings" pitchFamily="2" charset="2"/>
              <a:buChar char="Ø"/>
            </a:pPr>
            <a:r>
              <a:rPr lang="en-US" altLang="en-US" sz="2800" dirty="0" smtClean="0"/>
              <a:t>The Field Training Program will commence after successful completion of Basic Recruit Training and will continue for a minimum of 400 hours. </a:t>
            </a:r>
          </a:p>
          <a:p>
            <a:pPr algn="just">
              <a:lnSpc>
                <a:spcPct val="90000"/>
              </a:lnSpc>
              <a:buFontTx/>
              <a:buNone/>
            </a:pPr>
            <a:endParaRPr lang="en-US" altLang="en-US" sz="1000" dirty="0" smtClean="0"/>
          </a:p>
          <a:p>
            <a:pPr algn="just">
              <a:lnSpc>
                <a:spcPct val="90000"/>
              </a:lnSpc>
              <a:buSzPct val="85000"/>
              <a:buFont typeface="Wingdings" pitchFamily="2" charset="2"/>
              <a:buChar char="Ø"/>
            </a:pPr>
            <a:r>
              <a:rPr lang="en-US" altLang="en-US" sz="2800" dirty="0" smtClean="0"/>
              <a:t>Newly appointed officers shall be on probation from the date of graduation from Basic Recruit Training and continue for a minimum of one year. Probationary periods may be extended at the discretion of the Chief of Police and/or Police Commission.</a:t>
            </a:r>
          </a:p>
          <a:p>
            <a:pPr>
              <a:lnSpc>
                <a:spcPct val="90000"/>
              </a:lnSpc>
              <a:buSzPct val="85000"/>
              <a:buFont typeface="Wingdings" pitchFamily="2" charset="2"/>
              <a:buChar char="Ø"/>
            </a:pPr>
            <a:endParaRPr lang="en-US" altLang="en-US" dirty="0" smtClean="0"/>
          </a:p>
          <a:p>
            <a:pPr>
              <a:lnSpc>
                <a:spcPct val="90000"/>
              </a:lnSpc>
              <a:buSzPct val="85000"/>
              <a:buFont typeface="Wingdings" pitchFamily="2" charset="2"/>
              <a:buChar char="Ø"/>
            </a:pPr>
            <a:endParaRPr lang="en-US" alt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smtClean="0"/>
              <a:t>47 Sworn Personnel </a:t>
            </a:r>
          </a:p>
          <a:p>
            <a:pPr lvl="1">
              <a:buFont typeface="Arial" panose="020B0604020202020204" pitchFamily="34" charset="0"/>
              <a:buChar char="•"/>
              <a:defRPr/>
            </a:pPr>
            <a:r>
              <a:rPr lang="en-US" sz="2800" dirty="0" smtClean="0"/>
              <a:t>  Chief of Police</a:t>
            </a:r>
          </a:p>
          <a:p>
            <a:pPr lvl="1">
              <a:buFont typeface="Arial" panose="020B0604020202020204" pitchFamily="34" charset="0"/>
              <a:buChar char="•"/>
              <a:defRPr/>
            </a:pPr>
            <a:r>
              <a:rPr lang="en-US" sz="2800" dirty="0" smtClean="0"/>
              <a:t>  1 Deputy Chief, 1 Captain</a:t>
            </a:r>
          </a:p>
          <a:p>
            <a:pPr lvl="1">
              <a:buFont typeface="Arial" panose="020B0604020202020204" pitchFamily="34" charset="0"/>
              <a:buChar char="•"/>
              <a:defRPr/>
            </a:pPr>
            <a:r>
              <a:rPr lang="en-US" sz="2800" dirty="0" smtClean="0"/>
              <a:t>5 Lieutenants (4 Patrol, 1 Administrative)</a:t>
            </a:r>
          </a:p>
          <a:p>
            <a:pPr lvl="1">
              <a:buFont typeface="Arial" panose="020B0604020202020204" pitchFamily="34" charset="0"/>
              <a:buChar char="•"/>
              <a:defRPr/>
            </a:pPr>
            <a:r>
              <a:rPr lang="en-US" sz="2800" dirty="0" smtClean="0"/>
              <a:t>  8 Sergeants (4 Patrol, 3 Investigators &amp; 1 Training </a:t>
            </a:r>
          </a:p>
          <a:p>
            <a:pPr marL="509588" lvl="1" indent="0">
              <a:buNone/>
              <a:defRPr/>
            </a:pPr>
            <a:r>
              <a:rPr lang="en-US" sz="2800" dirty="0"/>
              <a:t> </a:t>
            </a:r>
            <a:r>
              <a:rPr lang="en-US" sz="2800" dirty="0" smtClean="0"/>
              <a:t>     Officer)</a:t>
            </a:r>
          </a:p>
          <a:p>
            <a:pPr lvl="1">
              <a:buFont typeface="Arial" panose="020B0604020202020204" pitchFamily="34" charset="0"/>
              <a:buChar char="•"/>
              <a:defRPr/>
            </a:pPr>
            <a:r>
              <a:rPr lang="en-US" sz="2800" dirty="0" smtClean="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nSpc>
                <a:spcPct val="90000"/>
              </a:lnSpc>
              <a:buFontTx/>
              <a:buNone/>
            </a:pPr>
            <a:r>
              <a:rPr lang="en-US" altLang="en-US" sz="2400" dirty="0" smtClean="0"/>
              <a:t>Leon Krolikowski		</a:t>
            </a:r>
            <a:r>
              <a:rPr lang="en-US" altLang="en-US" sz="2400" b="1" dirty="0" smtClean="0"/>
              <a:t>Chief of Police</a:t>
            </a:r>
          </a:p>
          <a:p>
            <a:pPr lvl="1" algn="ctr">
              <a:lnSpc>
                <a:spcPct val="90000"/>
              </a:lnSpc>
              <a:buFontTx/>
              <a:buNone/>
            </a:pPr>
            <a:endParaRPr lang="en-US" altLang="en-US" sz="1100" b="1" dirty="0" smtClean="0"/>
          </a:p>
          <a:p>
            <a:pPr lvl="1">
              <a:lnSpc>
                <a:spcPct val="90000"/>
              </a:lnSpc>
              <a:buFontTx/>
              <a:buNone/>
            </a:pPr>
            <a:r>
              <a:rPr lang="en-US" altLang="en-US" sz="2400" dirty="0" smtClean="0"/>
              <a:t>Dep. Chief John DiFederico </a:t>
            </a:r>
            <a:r>
              <a:rPr lang="en-US" altLang="en-US" sz="2400" b="1" dirty="0" smtClean="0"/>
              <a:t>Operations Division Commander</a:t>
            </a:r>
          </a:p>
          <a:p>
            <a:pPr lvl="1">
              <a:lnSpc>
                <a:spcPct val="90000"/>
              </a:lnSpc>
              <a:buFontTx/>
              <a:buNone/>
            </a:pPr>
            <a:r>
              <a:rPr lang="en-US" altLang="en-US" sz="2400" dirty="0" smtClean="0"/>
              <a:t>Captain Andrew Walsh	</a:t>
            </a:r>
            <a:r>
              <a:rPr lang="en-US" altLang="en-US" sz="2400" b="1" dirty="0" smtClean="0"/>
              <a:t>Staff Services Division Commander</a:t>
            </a:r>
          </a:p>
          <a:p>
            <a:pPr lvl="1">
              <a:lnSpc>
                <a:spcPct val="90000"/>
              </a:lnSpc>
              <a:buFontTx/>
              <a:buNone/>
            </a:pPr>
            <a:r>
              <a:rPr lang="en-US" altLang="en-US" sz="2400" dirty="0" smtClean="0"/>
              <a:t>Lieutenant Jason Ferraro   	</a:t>
            </a:r>
            <a:r>
              <a:rPr lang="en-US" altLang="en-US" sz="2400" b="1" dirty="0" smtClean="0"/>
              <a:t>Commander of Investigations</a:t>
            </a:r>
          </a:p>
          <a:p>
            <a:pPr lvl="1">
              <a:lnSpc>
                <a:spcPct val="90000"/>
              </a:lnSpc>
              <a:buFontTx/>
              <a:buNone/>
            </a:pPr>
            <a:r>
              <a:rPr lang="en-US" altLang="en-US" sz="2400" dirty="0" smtClean="0"/>
              <a:t>Sergeant Brian Mitchell	</a:t>
            </a:r>
            <a:r>
              <a:rPr lang="en-US" altLang="en-US" sz="2400" b="1" dirty="0" smtClean="0"/>
              <a:t>Training/RTS  Officer</a:t>
            </a:r>
          </a:p>
          <a:p>
            <a:pPr lvl="1">
              <a:lnSpc>
                <a:spcPct val="90000"/>
              </a:lnSpc>
              <a:buNone/>
            </a:pPr>
            <a:r>
              <a:rPr lang="en-US" altLang="en-US" sz="2400" dirty="0"/>
              <a:t>Sergeant Michael O’Sullivan	</a:t>
            </a:r>
            <a:r>
              <a:rPr lang="en-US" altLang="en-US" sz="2400" b="1" dirty="0"/>
              <a:t>Youth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entry level Police Officer position shall start at the step 1 level as dictated by the current collective bargaining agreement.</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salary level for entry level Police Officer will start at approximately $69,426.</a:t>
            </a:r>
          </a:p>
          <a:p>
            <a:pPr algn="just">
              <a:lnSpc>
                <a:spcPct val="90000"/>
              </a:lnSpc>
              <a:buFont typeface="Wingdings" pitchFamily="2" charset="2"/>
              <a:buChar char="Ø"/>
              <a:defRPr/>
            </a:pP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$85/hour.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monthly basis according to years of service.  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defined-benefit pension.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Differential Pay</a:t>
            </a:r>
          </a:p>
          <a:p>
            <a:pPr>
              <a:buFont typeface="Wingdings" pitchFamily="2" charset="2"/>
              <a:buChar char="Ø"/>
            </a:pPr>
            <a:r>
              <a:rPr lang="en-US" altLang="en-US" sz="2800" dirty="0" smtClean="0"/>
              <a:t>Tuition Reimbursement</a:t>
            </a:r>
          </a:p>
          <a:p>
            <a:pPr>
              <a:buFont typeface="Wingdings" pitchFamily="2" charset="2"/>
              <a:buChar char="Ø"/>
            </a:pPr>
            <a:r>
              <a:rPr lang="en-US" altLang="en-US" sz="2800" dirty="0" smtClean="0"/>
              <a:t>Educational Stipend</a:t>
            </a:r>
          </a:p>
          <a:p>
            <a:pPr>
              <a:buFont typeface="Wingdings" pitchFamily="2" charset="2"/>
              <a:buChar char="Ø"/>
            </a:pPr>
            <a:r>
              <a:rPr lang="en-US" altLang="en-US" sz="2800" dirty="0" smtClean="0"/>
              <a:t>Longevity Stipend</a:t>
            </a:r>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Entry Level Requirements</a:t>
            </a:r>
            <a:br>
              <a:rPr lang="en-US"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By Date of Hire</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4000" dirty="0" smtClean="0"/>
              <a:t>Minimum age - 21 years </a:t>
            </a:r>
          </a:p>
          <a:p>
            <a:pPr>
              <a:lnSpc>
                <a:spcPct val="90000"/>
              </a:lnSpc>
              <a:buFont typeface="Wingdings" pitchFamily="2" charset="2"/>
              <a:buChar char="Ø"/>
            </a:pPr>
            <a:r>
              <a:rPr lang="en-US" altLang="en-US" sz="4000" dirty="0" smtClean="0"/>
              <a:t>You must be a Unites States Citizen</a:t>
            </a:r>
          </a:p>
          <a:p>
            <a:pPr>
              <a:lnSpc>
                <a:spcPct val="90000"/>
              </a:lnSpc>
              <a:buFont typeface="Wingdings" pitchFamily="2" charset="2"/>
              <a:buChar char="Ø"/>
            </a:pPr>
            <a:r>
              <a:rPr lang="en-US" altLang="en-US" sz="4000" dirty="0" smtClean="0"/>
              <a:t>You must possess a valid motor vehicle operator’s license</a:t>
            </a:r>
          </a:p>
          <a:p>
            <a:pPr>
              <a:lnSpc>
                <a:spcPct val="90000"/>
              </a:lnSpc>
              <a:buFont typeface="Wingdings" pitchFamily="2" charset="2"/>
              <a:buChar char="Ø"/>
            </a:pPr>
            <a:r>
              <a:rPr lang="en-US" altLang="en-US" sz="4000" dirty="0" smtClean="0"/>
              <a:t>You must have a high school diploma or GED</a:t>
            </a:r>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altLang="en-US" b="1" dirty="0" smtClean="0">
                <a:effectLst>
                  <a:outerShdw blurRad="38100" dist="38100" dir="2700000" algn="tl">
                    <a:srgbClr val="000000"/>
                  </a:outerShdw>
                </a:effectLst>
              </a:rPr>
              <a:t>Entry Level 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criminal Felony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Class A or B Misdemeanor convictions</a:t>
            </a:r>
          </a:p>
          <a:p>
            <a:pPr>
              <a:lnSpc>
                <a:spcPct val="90000"/>
              </a:lnSpc>
              <a:buFont typeface="Wingdings" pitchFamily="2" charset="2"/>
              <a:buChar char="Ø"/>
            </a:pPr>
            <a:r>
              <a:rPr lang="en-US" altLang="en-US" sz="2800" dirty="0"/>
              <a:t>Have</a:t>
            </a:r>
            <a:r>
              <a:rPr lang="en-US" altLang="en-US" sz="2800" b="1" dirty="0"/>
              <a:t> </a:t>
            </a:r>
            <a:r>
              <a:rPr lang="en-US" altLang="en-US" sz="2800" b="1" u="sng" dirty="0"/>
              <a:t>NO</a:t>
            </a:r>
            <a:r>
              <a:rPr lang="en-US" altLang="en-US" sz="2800" dirty="0"/>
              <a:t> domestic violence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convictions of perjury or false </a:t>
            </a:r>
            <a:r>
              <a:rPr lang="en-US" altLang="en-US" sz="2800" dirty="0" smtClean="0"/>
              <a:t>statement</a:t>
            </a:r>
          </a:p>
          <a:p>
            <a:pPr marL="0" indent="0">
              <a:lnSpc>
                <a:spcPct val="90000"/>
              </a:lnSpc>
              <a:buNone/>
            </a:pPr>
            <a:r>
              <a:rPr lang="en-US" altLang="en-US" sz="2800" dirty="0" smtClean="0"/>
              <a:t>Prior Law Enforcement:</a:t>
            </a:r>
          </a:p>
          <a:p>
            <a:pPr>
              <a:buFont typeface="Wingdings" panose="05000000000000000000" pitchFamily="2" charset="2"/>
              <a:buChar char="Ø"/>
            </a:pPr>
            <a:r>
              <a:rPr lang="en-US" sz="2800" dirty="0"/>
              <a:t>Applicant must not have been dismissed from any law enforcement unit for malfeasance or other serious misconduct.</a:t>
            </a:r>
          </a:p>
          <a:p>
            <a:pPr>
              <a:buFont typeface="Wingdings" panose="05000000000000000000" pitchFamily="2" charset="2"/>
              <a:buChar char="Ø"/>
            </a:pPr>
            <a:r>
              <a:rPr lang="en-US" sz="2800" dirty="0"/>
              <a:t>Applicant must not have resigned or retired from any law enforcement position while under investigation for any malfeasance or misconduct.</a:t>
            </a:r>
          </a:p>
          <a:p>
            <a:pPr marL="0" indent="0">
              <a:lnSpc>
                <a:spcPct val="90000"/>
              </a:lnSpc>
              <a:buNone/>
            </a:pPr>
            <a:endParaRPr lang="en-US" altLang="en-US" sz="2800" dirty="0"/>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entry level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Complete CPCA Entry Level Written Exam (minimum score of 75% required)</a:t>
            </a:r>
          </a:p>
          <a:p>
            <a:pPr lvl="1">
              <a:lnSpc>
                <a:spcPct val="90000"/>
              </a:lnSpc>
              <a:buFont typeface="Wingdings" pitchFamily="2" charset="2"/>
              <a:buChar char="Ø"/>
            </a:pPr>
            <a:r>
              <a:rPr lang="en-US" altLang="en-US" sz="2300" dirty="0" smtClean="0"/>
              <a:t>Pass CHIP Physical Agility Test </a:t>
            </a:r>
            <a:r>
              <a:rPr lang="en-US" altLang="en-US" sz="2300" smtClean="0"/>
              <a:t>at </a:t>
            </a:r>
            <a:r>
              <a:rPr lang="en-US" altLang="en-US" sz="2300" smtClean="0"/>
              <a:t>40</a:t>
            </a:r>
            <a:r>
              <a:rPr lang="en-US" altLang="en-US" sz="2300" baseline="30000" smtClean="0"/>
              <a:t>th</a:t>
            </a:r>
            <a:r>
              <a:rPr lang="en-US" altLang="en-US" sz="2300" smtClean="0"/>
              <a:t> </a:t>
            </a:r>
            <a:r>
              <a:rPr lang="en-US" altLang="en-US" sz="2300" dirty="0" smtClean="0"/>
              <a:t>percentile standards</a:t>
            </a:r>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r>
              <a:rPr lang="en-US" altLang="en-US" sz="2800" dirty="0" smtClean="0"/>
              <a:t>Police Commission Interview   </a:t>
            </a:r>
          </a:p>
          <a:p>
            <a:pPr>
              <a:lnSpc>
                <a:spcPct val="90000"/>
              </a:lnSpc>
              <a:buFont typeface="Wingdings" pitchFamily="2" charset="2"/>
              <a:buChar char="Ø"/>
            </a:pPr>
            <a:r>
              <a:rPr lang="en-US" altLang="en-US" sz="2800" dirty="0" smtClean="0"/>
              <a:t>Psychological Examination</a:t>
            </a:r>
          </a:p>
          <a:p>
            <a:pPr>
              <a:lnSpc>
                <a:spcPct val="90000"/>
              </a:lnSpc>
              <a:buFont typeface="Wingdings" pitchFamily="2" charset="2"/>
              <a:buChar char="Ø"/>
            </a:pPr>
            <a:endParaRPr lang="en-US" altLang="en-US" sz="24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defRPr/>
            </a:pPr>
            <a:r>
              <a:rPr lang="en-US" altLang="en-US" sz="2800" dirty="0" smtClean="0"/>
              <a:t>Medical 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Pre-Academy PT Test</a:t>
            </a:r>
          </a:p>
          <a:p>
            <a:pPr>
              <a:lnSpc>
                <a:spcPct val="90000"/>
              </a:lnSpc>
              <a:buFont typeface="Wingdings" pitchFamily="2" charset="2"/>
              <a:buChar char="Ø"/>
              <a:defRPr/>
            </a:pPr>
            <a:r>
              <a:rPr lang="en-US" altLang="en-US" sz="2800" dirty="0" smtClean="0"/>
              <a:t>Basic Recruit Training</a:t>
            </a:r>
          </a:p>
          <a:p>
            <a:pPr>
              <a:lnSpc>
                <a:spcPct val="90000"/>
              </a:lnSpc>
              <a:buFont typeface="Wingdings" pitchFamily="2" charset="2"/>
              <a:buChar char="Ø"/>
              <a:defRPr/>
            </a:pPr>
            <a:r>
              <a:rPr lang="en-US" altLang="en-US" sz="2800" dirty="0" smtClean="0"/>
              <a:t>Field Training</a:t>
            </a:r>
          </a:p>
          <a:p>
            <a:pPr marL="0" indent="0">
              <a:buFontTx/>
              <a:buNone/>
              <a:defRPr/>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6600" b="1" dirty="0" smtClean="0">
                <a:effectLst>
                  <a:outerShdw blurRad="38100" dist="38100" dir="2700000" algn="tl">
                    <a:srgbClr val="000000"/>
                  </a:outerShdw>
                </a:effectLst>
              </a:rPr>
              <a:t>There is no deadline for submission of applications.</a:t>
            </a:r>
            <a:br>
              <a:rPr lang="en-US" sz="6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This recruitment process will remain open until all positions are filled or at the discretion of the Chief of Police.</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 </a:t>
            </a:r>
            <a:endParaRPr lang="en-US" dirty="0"/>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4646</TotalTime>
  <Words>2066</Words>
  <Application>Microsoft Office PowerPoint</Application>
  <PresentationFormat>Custom</PresentationFormat>
  <Paragraphs>273</Paragraphs>
  <Slides>35</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Pulse</vt:lpstr>
      <vt:lpstr>New  Canaan Police Department Entry Level Requirements, Application &amp; Testing Procedures, Salary &amp; Benefits Misc. Departmental Information Initiated February 2022</vt:lpstr>
      <vt:lpstr>The Purpose of This  Presentation is to:  </vt:lpstr>
      <vt:lpstr>Our Vision, Mission &amp;  Value Statements</vt:lpstr>
      <vt:lpstr>Entry Level Requirements By Date of Hire </vt:lpstr>
      <vt:lpstr>Entry Level Requirements  (Cont.)  </vt:lpstr>
      <vt:lpstr>Testing Requirements</vt:lpstr>
      <vt:lpstr>Testing &amp; Selection Components  </vt:lpstr>
      <vt:lpstr>Testing &amp; Selection Components (Cont.)  </vt:lpstr>
      <vt:lpstr>There is no deadline for submission of applications. This recruitment process will remain open until all positions are filled or at the discretion of the Chief of Police.  </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Basic Recruit Training</vt:lpstr>
      <vt:lpstr>The Field Training Program &amp; Probationary Period</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Mitchell, Brian</cp:lastModifiedBy>
  <cp:revision>585</cp:revision>
  <cp:lastPrinted>2019-05-02T18:09:51Z</cp:lastPrinted>
  <dcterms:created xsi:type="dcterms:W3CDTF">1998-05-21T15:04:08Z</dcterms:created>
  <dcterms:modified xsi:type="dcterms:W3CDTF">2022-09-22T13:06:43Z</dcterms:modified>
</cp:coreProperties>
</file>