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0763" tIns="45382" rIns="90763" bIns="45382" rtlCol="0"/>
          <a:lstStyle>
            <a:lvl1pPr algn="r">
              <a:defRPr sz="1200"/>
            </a:lvl1pPr>
          </a:lstStyle>
          <a:p>
            <a:fld id="{F48EC982-6B0A-4014-8F87-11B5E167D6A8}" type="datetimeFigureOut">
              <a:rPr lang="en-US" smtClean="0"/>
              <a:t>5/25/2021</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701676" y="4387768"/>
            <a:ext cx="5607050" cy="4155919"/>
          </a:xfrm>
          <a:prstGeom prst="rect">
            <a:avLst/>
          </a:prstGeom>
        </p:spPr>
        <p:txBody>
          <a:bodyPr vert="horz" lIns="90763" tIns="45382" rIns="90763" bIns="453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378"/>
            <a:ext cx="3038475" cy="462120"/>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0763" tIns="45382" rIns="90763" bIns="45382" rtlCol="0" anchor="b"/>
          <a:lstStyle>
            <a:lvl1pPr algn="r">
              <a:defRPr sz="1200"/>
            </a:lvl1pPr>
          </a:lstStyle>
          <a:p>
            <a:fld id="{D5E1D324-6719-44EC-BAC0-D9582D10A7F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E1D324-6719-44EC-BAC0-D9582D10A7F6}"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E1D324-6719-44EC-BAC0-D9582D10A7F6}"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413CB8-6290-430F-84E3-0FAA55A185E6}"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DE945-C0C2-469A-910B-0377B5EA99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413CB8-6290-430F-84E3-0FAA55A185E6}"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DE945-C0C2-469A-910B-0377B5EA99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413CB8-6290-430F-84E3-0FAA55A185E6}"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DE945-C0C2-469A-910B-0377B5EA99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413CB8-6290-430F-84E3-0FAA55A185E6}"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DE945-C0C2-469A-910B-0377B5EA99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413CB8-6290-430F-84E3-0FAA55A185E6}"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DE945-C0C2-469A-910B-0377B5EA99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413CB8-6290-430F-84E3-0FAA55A185E6}"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DE945-C0C2-469A-910B-0377B5EA99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413CB8-6290-430F-84E3-0FAA55A185E6}" type="datetimeFigureOut">
              <a:rPr lang="en-US" smtClean="0"/>
              <a:pPr/>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DE945-C0C2-469A-910B-0377B5EA99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413CB8-6290-430F-84E3-0FAA55A185E6}" type="datetimeFigureOut">
              <a:rPr lang="en-US" smtClean="0"/>
              <a:pPr/>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DE945-C0C2-469A-910B-0377B5EA99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13CB8-6290-430F-84E3-0FAA55A185E6}" type="datetimeFigureOut">
              <a:rPr lang="en-US" smtClean="0"/>
              <a:pPr/>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DE945-C0C2-469A-910B-0377B5EA99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13CB8-6290-430F-84E3-0FAA55A185E6}"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DE945-C0C2-469A-910B-0377B5EA99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13CB8-6290-430F-84E3-0FAA55A185E6}"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DE945-C0C2-469A-910B-0377B5EA99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13CB8-6290-430F-84E3-0FAA55A185E6}" type="datetimeFigureOut">
              <a:rPr lang="en-US" smtClean="0"/>
              <a:pPr/>
              <a:t>5/25/2021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DE945-C0C2-469A-910B-0377B5EA99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oliceapp.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3415146"/>
            <a:ext cx="9448800" cy="0"/>
          </a:xfrm>
          <a:prstGeom prst="line">
            <a:avLst/>
          </a:prstGeom>
          <a:ln w="342900">
            <a:solidFill>
              <a:srgbClr val="002060"/>
            </a:solidFill>
          </a:ln>
          <a:effectLst>
            <a:softEdge rad="127000"/>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96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2345" y="1156269"/>
            <a:ext cx="2819982" cy="2769989"/>
          </a:xfrm>
          <a:prstGeom prst="rect">
            <a:avLst/>
          </a:prstGeom>
          <a:noFill/>
        </p:spPr>
        <p:txBody>
          <a:bodyPr wrap="square" rtlCol="0">
            <a:spAutoFit/>
          </a:bodyPr>
          <a:lstStyle/>
          <a:p>
            <a:pPr algn="ctr">
              <a:spcAft>
                <a:spcPts val="600"/>
              </a:spcAft>
            </a:pPr>
            <a:r>
              <a:rPr lang="en-US" sz="1400" b="1" u="sng" dirty="0">
                <a:latin typeface="Verdana" panose="020B0604030504040204" pitchFamily="34" charset="0"/>
                <a:ea typeface="Verdana" panose="020B0604030504040204" pitchFamily="34" charset="0"/>
                <a:cs typeface="Verdana" panose="020B0604030504040204" pitchFamily="34" charset="0"/>
              </a:rPr>
              <a:t>Selection Process</a:t>
            </a:r>
            <a:endParaRPr lang="en-US" sz="1400" dirty="0">
              <a:latin typeface="Verdana" panose="020B0604030504040204" pitchFamily="34" charset="0"/>
              <a:ea typeface="Verdana" panose="020B0604030504040204" pitchFamily="34" charset="0"/>
              <a:cs typeface="Verdana" panose="020B0604030504040204" pitchFamily="34" charset="0"/>
            </a:endParaRPr>
          </a:p>
          <a:p>
            <a:pPr lvl="0" algn="ctr"/>
            <a:r>
              <a:rPr lang="en-US" sz="1200" dirty="0" smtClean="0">
                <a:ea typeface="Verdana" panose="020B0604030504040204" pitchFamily="34" charset="0"/>
                <a:cs typeface="Verdana" panose="020B0604030504040204" pitchFamily="34" charset="0"/>
              </a:rPr>
              <a:t>For </a:t>
            </a:r>
            <a:r>
              <a:rPr lang="en-US" sz="1200" dirty="0">
                <a:ea typeface="Verdana" panose="020B0604030504040204" pitchFamily="34" charset="0"/>
                <a:cs typeface="Verdana" panose="020B0604030504040204" pitchFamily="34" charset="0"/>
              </a:rPr>
              <a:t>more information please visit: </a:t>
            </a:r>
            <a:r>
              <a:rPr lang="en-US" sz="1200" dirty="0">
                <a:ea typeface="Verdana" panose="020B0604030504040204" pitchFamily="34" charset="0"/>
                <a:cs typeface="Verdana" panose="020B0604030504040204" pitchFamily="34" charset="0"/>
                <a:hlinkClick r:id="rId3"/>
              </a:rPr>
              <a:t>https://</a:t>
            </a:r>
            <a:r>
              <a:rPr lang="en-US" sz="1200" dirty="0" smtClean="0">
                <a:ea typeface="Verdana" panose="020B0604030504040204" pitchFamily="34" charset="0"/>
                <a:cs typeface="Verdana" panose="020B0604030504040204" pitchFamily="34" charset="0"/>
                <a:hlinkClick r:id="rId3"/>
              </a:rPr>
              <a:t>www.policeapp.com</a:t>
            </a:r>
            <a:endParaRPr lang="en-US" sz="1200" dirty="0" smtClean="0">
              <a:ea typeface="Verdana" panose="020B0604030504040204" pitchFamily="34" charset="0"/>
              <a:cs typeface="Verdana" panose="020B0604030504040204" pitchFamily="34" charset="0"/>
            </a:endParaRPr>
          </a:p>
          <a:p>
            <a:pPr lvl="0" algn="ctr"/>
            <a:endParaRPr lang="en-US" sz="1200" dirty="0" smtClean="0">
              <a:ea typeface="Verdana" panose="020B0604030504040204" pitchFamily="34" charset="0"/>
              <a:cs typeface="Verdana" panose="020B0604030504040204" pitchFamily="34" charset="0"/>
            </a:endParaRPr>
          </a:p>
          <a:p>
            <a:pPr lvl="0" algn="ctr"/>
            <a:r>
              <a:rPr lang="en-US" sz="1200" dirty="0" smtClean="0">
                <a:ea typeface="Verdana" panose="020B0604030504040204" pitchFamily="34" charset="0"/>
                <a:cs typeface="Verdana" panose="020B0604030504040204" pitchFamily="34" charset="0"/>
              </a:rPr>
              <a:t>Meriden is a small city where Police Officers are challenged to be real cops. We work with the community and neighborhood groups to find solutions to modern day problems and make Meriden safer for people to live and  raise a family. </a:t>
            </a:r>
          </a:p>
          <a:p>
            <a:pPr lvl="0" algn="ctr"/>
            <a:endParaRPr lang="en-US" sz="1200" dirty="0" smtClean="0">
              <a:ea typeface="Verdana" panose="020B0604030504040204" pitchFamily="34" charset="0"/>
              <a:cs typeface="Verdana" panose="020B0604030504040204" pitchFamily="34" charset="0"/>
            </a:endParaRPr>
          </a:p>
          <a:p>
            <a:pPr lvl="0" algn="ctr"/>
            <a:endParaRPr lang="en-US" sz="1200" dirty="0">
              <a:ea typeface="Verdana" panose="020B0604030504040204" pitchFamily="34" charset="0"/>
              <a:cs typeface="Verdana" panose="020B0604030504040204" pitchFamily="34" charset="0"/>
            </a:endParaRPr>
          </a:p>
          <a:p>
            <a:pPr lvl="0"/>
            <a:endParaRPr lang="en-US" sz="1100" dirty="0">
              <a:ea typeface="Verdana" panose="020B0604030504040204" pitchFamily="34" charset="0"/>
              <a:cs typeface="Verdana" panose="020B0604030504040204" pitchFamily="34" charset="0"/>
            </a:endParaRP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67524" y="112135"/>
            <a:ext cx="2736220" cy="1061829"/>
          </a:xfrm>
          <a:prstGeom prst="rect">
            <a:avLst/>
          </a:prstGeom>
          <a:noFill/>
        </p:spPr>
        <p:txBody>
          <a:bodyPr wrap="square" rtlCol="0">
            <a:spAutoFit/>
          </a:bodyPr>
          <a:lstStyle/>
          <a:p>
            <a:pPr algn="ctr">
              <a:spcAft>
                <a:spcPts val="600"/>
              </a:spcAft>
            </a:pPr>
            <a:r>
              <a:rPr lang="en-US" sz="1400" b="1" u="sng" dirty="0">
                <a:latin typeface="Verdana" panose="020B0604030504040204" pitchFamily="34" charset="0"/>
                <a:ea typeface="Verdana" panose="020B0604030504040204" pitchFamily="34" charset="0"/>
                <a:cs typeface="Verdana" panose="020B0604030504040204" pitchFamily="34" charset="0"/>
              </a:rPr>
              <a:t>Minimum Requirements</a:t>
            </a:r>
            <a:endParaRPr lang="en-US" sz="1400" u="sng" dirty="0">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US" sz="1100" dirty="0"/>
              <a:t>21 years of age at </a:t>
            </a:r>
            <a:r>
              <a:rPr lang="en-US" sz="1100" dirty="0" smtClean="0"/>
              <a:t>time of hire</a:t>
            </a:r>
            <a:endParaRPr lang="en-US" sz="1100" dirty="0"/>
          </a:p>
          <a:p>
            <a:pPr marL="171450" lvl="0" indent="-171450">
              <a:buFont typeface="Arial" panose="020B0604020202020204" pitchFamily="34" charset="0"/>
              <a:buChar char="•"/>
            </a:pPr>
            <a:r>
              <a:rPr lang="en-US" sz="1100" dirty="0"/>
              <a:t>United States Citizen</a:t>
            </a:r>
          </a:p>
          <a:p>
            <a:pPr marL="171450" lvl="0" indent="-171450">
              <a:buFont typeface="Arial" panose="020B0604020202020204" pitchFamily="34" charset="0"/>
              <a:buChar char="•"/>
            </a:pPr>
            <a:r>
              <a:rPr lang="en-US" sz="1100" dirty="0"/>
              <a:t>Valid driver’s license</a:t>
            </a:r>
          </a:p>
          <a:p>
            <a:pPr marL="171450" lvl="0" indent="-171450">
              <a:buFont typeface="Arial" panose="020B0604020202020204" pitchFamily="34" charset="0"/>
              <a:buChar char="•"/>
            </a:pPr>
            <a:r>
              <a:rPr lang="en-US" sz="1100" dirty="0"/>
              <a:t>Valid CHIP card at 50% level</a:t>
            </a:r>
          </a:p>
        </p:txBody>
      </p:sp>
      <p:sp>
        <p:nvSpPr>
          <p:cNvPr id="6" name="TextBox 5"/>
          <p:cNvSpPr txBox="1"/>
          <p:nvPr/>
        </p:nvSpPr>
        <p:spPr>
          <a:xfrm>
            <a:off x="6254218" y="76787"/>
            <a:ext cx="2778687" cy="7278916"/>
          </a:xfrm>
          <a:prstGeom prst="rect">
            <a:avLst/>
          </a:prstGeom>
          <a:noFill/>
        </p:spPr>
        <p:txBody>
          <a:bodyPr wrap="square" rtlCol="0">
            <a:spAutoFit/>
          </a:bodyPr>
          <a:lstStyle/>
          <a:p>
            <a:pPr algn="ctr">
              <a:spcAft>
                <a:spcPts val="600"/>
              </a:spcAft>
            </a:pPr>
            <a:r>
              <a:rPr lang="en-US" sz="1400" b="1" u="sng" dirty="0">
                <a:latin typeface="Verdana" panose="020B0604030504040204" pitchFamily="34" charset="0"/>
                <a:ea typeface="Verdana" panose="020B0604030504040204" pitchFamily="34" charset="0"/>
                <a:cs typeface="Verdana" panose="020B0604030504040204" pitchFamily="34" charset="0"/>
              </a:rPr>
              <a:t>Benefits</a:t>
            </a:r>
          </a:p>
          <a:p>
            <a:r>
              <a:rPr lang="en-US" sz="1200" b="1" i="1" u="sng" dirty="0">
                <a:latin typeface="+mj-lt"/>
              </a:rPr>
              <a:t>Paid Holidays:</a:t>
            </a:r>
            <a:endParaRPr lang="en-US" sz="1200" dirty="0">
              <a:latin typeface="+mj-lt"/>
            </a:endParaRPr>
          </a:p>
          <a:p>
            <a:pPr>
              <a:spcAft>
                <a:spcPts val="600"/>
              </a:spcAft>
            </a:pPr>
            <a:r>
              <a:rPr lang="en-US" sz="1100" dirty="0" smtClean="0">
                <a:latin typeface="+mj-lt"/>
              </a:rPr>
              <a:t>11 </a:t>
            </a:r>
            <a:r>
              <a:rPr lang="en-US" sz="1100" dirty="0">
                <a:latin typeface="+mj-lt"/>
              </a:rPr>
              <a:t>holidays for which you can receive Holiday pay; or use as an additional floating holiday off. </a:t>
            </a:r>
          </a:p>
          <a:p>
            <a:r>
              <a:rPr lang="en-US" sz="1200" b="1" i="1" u="sng" dirty="0" smtClean="0">
                <a:latin typeface="+mj-lt"/>
              </a:rPr>
              <a:t>Personal Days:</a:t>
            </a:r>
            <a:endParaRPr lang="en-US" sz="1200" dirty="0" smtClean="0">
              <a:latin typeface="+mj-lt"/>
            </a:endParaRPr>
          </a:p>
          <a:p>
            <a:pPr>
              <a:spcAft>
                <a:spcPts val="600"/>
              </a:spcAft>
            </a:pPr>
            <a:r>
              <a:rPr lang="en-US" sz="1100" dirty="0" smtClean="0">
                <a:latin typeface="+mj-lt"/>
              </a:rPr>
              <a:t>3 Personal days per calendar year.</a:t>
            </a:r>
          </a:p>
          <a:p>
            <a:r>
              <a:rPr lang="en-US" sz="1200" b="1" i="1" u="sng" dirty="0" smtClean="0">
                <a:latin typeface="+mj-lt"/>
              </a:rPr>
              <a:t>Vacation </a:t>
            </a:r>
            <a:r>
              <a:rPr lang="en-US" sz="1200" b="1" i="1" u="sng" dirty="0">
                <a:latin typeface="+mj-lt"/>
              </a:rPr>
              <a:t>time:</a:t>
            </a:r>
            <a:endParaRPr lang="en-US" sz="1200" dirty="0">
              <a:latin typeface="+mj-lt"/>
            </a:endParaRPr>
          </a:p>
          <a:p>
            <a:r>
              <a:rPr lang="en-US" sz="1100" dirty="0">
                <a:latin typeface="+mj-lt"/>
              </a:rPr>
              <a:t>01-05 years service = 2 weeks vacation</a:t>
            </a:r>
          </a:p>
          <a:p>
            <a:r>
              <a:rPr lang="en-US" sz="1100" dirty="0">
                <a:latin typeface="+mj-lt"/>
              </a:rPr>
              <a:t>05-10 years service = 3 weeks vacation</a:t>
            </a:r>
          </a:p>
          <a:p>
            <a:r>
              <a:rPr lang="en-US" sz="1100" dirty="0">
                <a:latin typeface="+mj-lt"/>
              </a:rPr>
              <a:t>10-20 years service = 4 weeks vacation</a:t>
            </a:r>
          </a:p>
          <a:p>
            <a:pPr>
              <a:spcAft>
                <a:spcPts val="600"/>
              </a:spcAft>
            </a:pPr>
            <a:r>
              <a:rPr lang="en-US" sz="1100" dirty="0">
                <a:latin typeface="+mj-lt"/>
              </a:rPr>
              <a:t>20 or more years    = 5 weeks vacation</a:t>
            </a:r>
          </a:p>
          <a:p>
            <a:r>
              <a:rPr lang="en-US" sz="1200" b="1" i="1" u="sng" dirty="0">
                <a:latin typeface="+mj-lt"/>
              </a:rPr>
              <a:t>Sick Time:</a:t>
            </a:r>
            <a:endParaRPr lang="en-US" sz="1200" dirty="0">
              <a:latin typeface="+mj-lt"/>
            </a:endParaRPr>
          </a:p>
          <a:p>
            <a:r>
              <a:rPr lang="en-US" sz="1100" dirty="0">
                <a:latin typeface="+mj-lt"/>
              </a:rPr>
              <a:t>15 sick days per </a:t>
            </a:r>
            <a:r>
              <a:rPr lang="en-US" sz="1100" dirty="0" smtClean="0">
                <a:latin typeface="+mj-lt"/>
              </a:rPr>
              <a:t>year</a:t>
            </a:r>
          </a:p>
          <a:p>
            <a:endParaRPr lang="en-US" sz="1100" dirty="0" smtClean="0">
              <a:latin typeface="+mj-lt"/>
            </a:endParaRPr>
          </a:p>
          <a:p>
            <a:endParaRPr lang="en-US" sz="1100" dirty="0">
              <a:latin typeface="+mj-lt"/>
            </a:endParaRPr>
          </a:p>
          <a:p>
            <a:endParaRPr lang="en-US" sz="1100" dirty="0" smtClean="0">
              <a:latin typeface="+mj-lt"/>
            </a:endParaRPr>
          </a:p>
          <a:p>
            <a:endParaRPr lang="en-US" sz="900" dirty="0">
              <a:latin typeface="+mj-lt"/>
            </a:endParaRPr>
          </a:p>
          <a:p>
            <a:r>
              <a:rPr lang="en-US" sz="1200" b="1" i="1" u="sng" dirty="0" smtClean="0">
                <a:latin typeface="+mj-lt"/>
              </a:rPr>
              <a:t>Compensatory Time:</a:t>
            </a:r>
            <a:endParaRPr lang="en-US" sz="1200" dirty="0" smtClean="0">
              <a:latin typeface="+mj-lt"/>
            </a:endParaRPr>
          </a:p>
          <a:p>
            <a:pPr>
              <a:spcAft>
                <a:spcPts val="600"/>
              </a:spcAft>
            </a:pPr>
            <a:r>
              <a:rPr lang="en-US" sz="1100" dirty="0" smtClean="0">
                <a:latin typeface="+mj-lt"/>
              </a:rPr>
              <a:t>If you don’t want overtime pay, you can hold on to up to 3 days off in lieu of pay.</a:t>
            </a:r>
            <a:endParaRPr lang="en-US" sz="1100" dirty="0">
              <a:latin typeface="+mj-lt"/>
            </a:endParaRPr>
          </a:p>
          <a:p>
            <a:r>
              <a:rPr lang="en-US" sz="1200" b="1" i="1" u="sng" dirty="0">
                <a:latin typeface="+mj-lt"/>
              </a:rPr>
              <a:t>Earned Days:</a:t>
            </a:r>
            <a:endParaRPr lang="en-US" sz="1200" dirty="0">
              <a:latin typeface="+mj-lt"/>
            </a:endParaRPr>
          </a:p>
          <a:p>
            <a:pPr>
              <a:spcAft>
                <a:spcPts val="600"/>
              </a:spcAft>
            </a:pPr>
            <a:r>
              <a:rPr lang="en-US" sz="1100" dirty="0" smtClean="0">
                <a:latin typeface="+mj-lt"/>
              </a:rPr>
              <a:t>Don’t call out sick for 6 months, we’ll give you a day off!</a:t>
            </a:r>
          </a:p>
          <a:p>
            <a:r>
              <a:rPr lang="en-US" sz="1200" b="1" i="1" u="sng" dirty="0" smtClean="0"/>
              <a:t>Insurances:</a:t>
            </a:r>
            <a:endParaRPr lang="en-US" sz="1200" dirty="0" smtClean="0"/>
          </a:p>
          <a:p>
            <a:r>
              <a:rPr lang="en-US" sz="1100" b="1" u="sng" dirty="0" smtClean="0"/>
              <a:t>Health: </a:t>
            </a:r>
            <a:r>
              <a:rPr lang="en-US" sz="1100" dirty="0" smtClean="0"/>
              <a:t>Health Savings Account Plan </a:t>
            </a:r>
          </a:p>
          <a:p>
            <a:r>
              <a:rPr lang="en-US" sz="1100" b="1" u="sng" dirty="0" smtClean="0"/>
              <a:t>Dental: </a:t>
            </a:r>
            <a:r>
              <a:rPr lang="en-US" sz="1100" dirty="0" smtClean="0"/>
              <a:t>CIGNA Dental PPO – Radius</a:t>
            </a:r>
          </a:p>
          <a:p>
            <a:r>
              <a:rPr lang="en-US" sz="1100" b="1" u="sng" dirty="0" smtClean="0"/>
              <a:t>Life Insurance: </a:t>
            </a:r>
            <a:r>
              <a:rPr lang="en-US" sz="1100" dirty="0" smtClean="0"/>
              <a:t>1 times annual salary</a:t>
            </a:r>
          </a:p>
          <a:p>
            <a:pPr>
              <a:spcAft>
                <a:spcPts val="600"/>
              </a:spcAft>
            </a:pPr>
            <a:r>
              <a:rPr lang="en-US" sz="1100" b="1" u="sng" dirty="0" smtClean="0"/>
              <a:t>Vision / Hearing Expenses</a:t>
            </a:r>
          </a:p>
          <a:p>
            <a:r>
              <a:rPr lang="en-US" sz="1200" b="1" u="sng" dirty="0" smtClean="0"/>
              <a:t>Tuition reimbursement:</a:t>
            </a:r>
          </a:p>
          <a:p>
            <a:r>
              <a:rPr lang="en-US" sz="1100" dirty="0" smtClean="0"/>
              <a:t>$1,400/year for undergraduate courses $2,000/year for graduate courses</a:t>
            </a:r>
          </a:p>
          <a:p>
            <a:endParaRPr lang="en-US" sz="1100" dirty="0" smtClean="0"/>
          </a:p>
          <a:p>
            <a:r>
              <a:rPr lang="en-US" sz="1100" b="1" dirty="0" smtClean="0"/>
              <a:t>Retirement</a:t>
            </a:r>
            <a:r>
              <a:rPr lang="en-US" sz="1100" dirty="0" smtClean="0"/>
              <a:t>: 50% base pay pension after 25 years service, PLUS city match 3% 401 plan</a:t>
            </a:r>
          </a:p>
          <a:p>
            <a:endParaRPr lang="en-US" sz="1100" b="1" u="sng" dirty="0" smtClean="0"/>
          </a:p>
          <a:p>
            <a:pPr>
              <a:spcAft>
                <a:spcPts val="600"/>
              </a:spcAft>
            </a:pPr>
            <a:endParaRPr lang="en-US" sz="1100" dirty="0" smtClean="0">
              <a:latin typeface="+mj-lt"/>
            </a:endParaRPr>
          </a:p>
          <a:p>
            <a:endParaRPr lang="en-US" sz="1100" u="sng" dirty="0">
              <a:latin typeface="+mj-lt"/>
              <a:ea typeface="Verdana" panose="020B0604030504040204" pitchFamily="34" charset="0"/>
              <a:cs typeface="Verdana" panose="020B0604030504040204" pitchFamily="34" charset="0"/>
            </a:endParaRPr>
          </a:p>
        </p:txBody>
      </p:sp>
      <p:sp>
        <p:nvSpPr>
          <p:cNvPr id="7" name="TextBox 6"/>
          <p:cNvSpPr txBox="1"/>
          <p:nvPr/>
        </p:nvSpPr>
        <p:spPr>
          <a:xfrm>
            <a:off x="3190443" y="0"/>
            <a:ext cx="2778101" cy="3370153"/>
          </a:xfrm>
          <a:prstGeom prst="rect">
            <a:avLst/>
          </a:prstGeom>
          <a:noFill/>
        </p:spPr>
        <p:txBody>
          <a:bodyPr wrap="square" rtlCol="0">
            <a:spAutoFit/>
          </a:bodyPr>
          <a:lstStyle/>
          <a:p>
            <a:pPr algn="ctr">
              <a:spcAft>
                <a:spcPts val="600"/>
              </a:spcAft>
            </a:pPr>
            <a:r>
              <a:rPr lang="en-US" sz="1400" b="1" u="sng" dirty="0">
                <a:latin typeface="Verdana" panose="020B0604030504040204" pitchFamily="34" charset="0"/>
                <a:ea typeface="Verdana" panose="020B0604030504040204" pitchFamily="34" charset="0"/>
                <a:cs typeface="Verdana" panose="020B0604030504040204" pitchFamily="34" charset="0"/>
              </a:rPr>
              <a:t>Wages</a:t>
            </a:r>
            <a:endParaRPr lang="en-US" sz="14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sz="1200" b="1" u="sng" dirty="0"/>
              <a:t>New Officers:</a:t>
            </a:r>
            <a:endParaRPr lang="en-US" sz="1200" dirty="0"/>
          </a:p>
          <a:p>
            <a:r>
              <a:rPr lang="en-US" sz="1100" b="1" dirty="0"/>
              <a:t>Starting:</a:t>
            </a:r>
            <a:r>
              <a:rPr lang="en-US" sz="1100" dirty="0"/>
              <a:t>		</a:t>
            </a:r>
            <a:r>
              <a:rPr lang="en-US" sz="1100" dirty="0" smtClean="0"/>
              <a:t>$</a:t>
            </a:r>
            <a:r>
              <a:rPr lang="en-US" sz="1100" dirty="0"/>
              <a:t>55,140</a:t>
            </a:r>
            <a:r>
              <a:rPr lang="en-US" sz="1100" dirty="0" smtClean="0"/>
              <a:t>.00</a:t>
            </a:r>
            <a:endParaRPr lang="en-US" sz="1100" dirty="0"/>
          </a:p>
          <a:p>
            <a:r>
              <a:rPr lang="en-US" sz="1100" b="1" dirty="0"/>
              <a:t>6 months:</a:t>
            </a:r>
            <a:r>
              <a:rPr lang="en-US" sz="1100" dirty="0"/>
              <a:t>		$</a:t>
            </a:r>
            <a:r>
              <a:rPr lang="en-US" sz="1100" dirty="0" smtClean="0"/>
              <a:t>56,492.80</a:t>
            </a:r>
            <a:endParaRPr lang="en-US" sz="1100" dirty="0"/>
          </a:p>
          <a:p>
            <a:pPr>
              <a:spcAft>
                <a:spcPts val="600"/>
              </a:spcAft>
            </a:pPr>
            <a:r>
              <a:rPr lang="en-US" sz="1100" b="1" dirty="0"/>
              <a:t>1.5 years:</a:t>
            </a:r>
            <a:r>
              <a:rPr lang="en-US" sz="1100" dirty="0"/>
              <a:t> 		</a:t>
            </a:r>
            <a:r>
              <a:rPr lang="en-US" sz="1100" dirty="0" smtClean="0"/>
              <a:t>$74,790.20</a:t>
            </a:r>
            <a:r>
              <a:rPr lang="en-US" sz="1100" dirty="0"/>
              <a:t/>
            </a:r>
            <a:br>
              <a:rPr lang="en-US" sz="1100" dirty="0"/>
            </a:br>
            <a:r>
              <a:rPr lang="en-US" sz="1100" b="1" dirty="0"/>
              <a:t>2.5 years:</a:t>
            </a:r>
            <a:r>
              <a:rPr lang="en-US" sz="1100" dirty="0"/>
              <a:t> 		</a:t>
            </a:r>
            <a:r>
              <a:rPr lang="en-US" sz="1100" dirty="0" smtClean="0"/>
              <a:t>$80,225.20</a:t>
            </a:r>
            <a:r>
              <a:rPr lang="en-US" sz="1100" dirty="0"/>
              <a:t/>
            </a:r>
            <a:br>
              <a:rPr lang="en-US" sz="1100" dirty="0"/>
            </a:br>
            <a:r>
              <a:rPr lang="en-US" sz="1100" b="1" dirty="0"/>
              <a:t>3.5 years:</a:t>
            </a:r>
            <a:r>
              <a:rPr lang="en-US" sz="1100" dirty="0"/>
              <a:t> 		</a:t>
            </a:r>
            <a:r>
              <a:rPr lang="en-US" sz="1100" dirty="0" smtClean="0"/>
              <a:t>$83,907.00</a:t>
            </a:r>
            <a:endParaRPr lang="en-US" sz="1100" dirty="0"/>
          </a:p>
          <a:p>
            <a:r>
              <a:rPr lang="en-US" sz="1200" b="1" u="sng" dirty="0"/>
              <a:t>Certified Officers:</a:t>
            </a:r>
            <a:endParaRPr lang="en-US" sz="1200" dirty="0"/>
          </a:p>
          <a:p>
            <a:pPr>
              <a:spcAft>
                <a:spcPts val="600"/>
              </a:spcAft>
            </a:pPr>
            <a:r>
              <a:rPr lang="en-US" sz="1100" b="1" dirty="0"/>
              <a:t>Starting:</a:t>
            </a:r>
            <a:r>
              <a:rPr lang="en-US" sz="1100" dirty="0"/>
              <a:t>		</a:t>
            </a:r>
            <a:r>
              <a:rPr lang="en-US" sz="1100" dirty="0" smtClean="0"/>
              <a:t>$73,153.20</a:t>
            </a:r>
            <a:r>
              <a:rPr lang="en-US" sz="1100" dirty="0"/>
              <a:t/>
            </a:r>
            <a:br>
              <a:rPr lang="en-US" sz="1100" dirty="0"/>
            </a:br>
            <a:r>
              <a:rPr lang="en-US" sz="1100" b="1" dirty="0"/>
              <a:t>2.5 years:</a:t>
            </a:r>
            <a:r>
              <a:rPr lang="en-US" sz="1100" dirty="0"/>
              <a:t> 		$</a:t>
            </a:r>
            <a:r>
              <a:rPr lang="en-US" sz="1100" dirty="0" smtClean="0"/>
              <a:t>78,457.00</a:t>
            </a:r>
            <a:r>
              <a:rPr lang="en-US" sz="1100" dirty="0"/>
              <a:t/>
            </a:r>
            <a:br>
              <a:rPr lang="en-US" sz="1100" dirty="0"/>
            </a:br>
            <a:r>
              <a:rPr lang="en-US" sz="1100" b="1" dirty="0"/>
              <a:t>3.5 years:</a:t>
            </a:r>
            <a:r>
              <a:rPr lang="en-US" sz="1100" dirty="0"/>
              <a:t> 		</a:t>
            </a:r>
            <a:r>
              <a:rPr lang="en-US" sz="1100" dirty="0" smtClean="0"/>
              <a:t>$83,907.00</a:t>
            </a:r>
          </a:p>
          <a:p>
            <a:r>
              <a:rPr lang="en-US" sz="1200" b="1" i="1" u="sng" dirty="0" smtClean="0"/>
              <a:t>Education Incentive:</a:t>
            </a:r>
            <a:endParaRPr lang="en-US" sz="1200" dirty="0" smtClean="0"/>
          </a:p>
          <a:p>
            <a:r>
              <a:rPr lang="en-US" sz="1100" dirty="0" smtClean="0"/>
              <a:t>After 3 ½ years of service if you have a degree, we’ll pay you:</a:t>
            </a:r>
          </a:p>
          <a:p>
            <a:r>
              <a:rPr lang="en-US" sz="1100" dirty="0" smtClean="0"/>
              <a:t>Associates degree= $6 per week</a:t>
            </a:r>
          </a:p>
          <a:p>
            <a:r>
              <a:rPr lang="en-US" sz="1100" dirty="0" smtClean="0"/>
              <a:t>Bachelor’s degree= $25 per week</a:t>
            </a:r>
          </a:p>
          <a:p>
            <a:r>
              <a:rPr lang="en-US" sz="1100" dirty="0" smtClean="0"/>
              <a:t>Masters degree= $35 per week</a:t>
            </a:r>
          </a:p>
        </p:txBody>
      </p:sp>
      <p:sp>
        <p:nvSpPr>
          <p:cNvPr id="8" name="TextBox 7"/>
          <p:cNvSpPr txBox="1"/>
          <p:nvPr/>
        </p:nvSpPr>
        <p:spPr>
          <a:xfrm>
            <a:off x="3203890" y="3518001"/>
            <a:ext cx="2778101" cy="2754600"/>
          </a:xfrm>
          <a:prstGeom prst="rect">
            <a:avLst/>
          </a:prstGeom>
          <a:noFill/>
        </p:spPr>
        <p:txBody>
          <a:bodyPr wrap="square" rtlCol="0">
            <a:spAutoFit/>
          </a:bodyPr>
          <a:lstStyle/>
          <a:p>
            <a:pPr algn="ctr">
              <a:spcAft>
                <a:spcPts val="600"/>
              </a:spcAft>
            </a:pPr>
            <a:r>
              <a:rPr lang="en-US" sz="1400" b="1" u="sng" dirty="0" smtClean="0">
                <a:latin typeface="Verdana" panose="020B0604030504040204" pitchFamily="34" charset="0"/>
                <a:ea typeface="Verdana" panose="020B0604030504040204" pitchFamily="34" charset="0"/>
                <a:cs typeface="Verdana" panose="020B0604030504040204" pitchFamily="34" charset="0"/>
              </a:rPr>
              <a:t>Work Schedule</a:t>
            </a:r>
            <a:endParaRPr lang="en-US" sz="14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sz="1100" dirty="0"/>
              <a:t>Patrol Officers work </a:t>
            </a:r>
            <a:r>
              <a:rPr lang="en-US" sz="1100" dirty="0" smtClean="0"/>
              <a:t>4 eight </a:t>
            </a:r>
            <a:r>
              <a:rPr lang="en-US" sz="1100" dirty="0"/>
              <a:t>hour days, followed by 2 days off.  </a:t>
            </a:r>
            <a:r>
              <a:rPr lang="en-US" sz="1100" b="1" dirty="0"/>
              <a:t>That’s 17 fewer days per year than a Monday through Friday schedule! </a:t>
            </a:r>
          </a:p>
          <a:p>
            <a:r>
              <a:rPr lang="en-US" sz="1200" b="1" dirty="0"/>
              <a:t>Shifts include:</a:t>
            </a:r>
          </a:p>
          <a:p>
            <a:pPr algn="ctr"/>
            <a:r>
              <a:rPr lang="en-US" sz="1100" dirty="0"/>
              <a:t>Midnights (</a:t>
            </a:r>
            <a:r>
              <a:rPr lang="en-US" sz="1100" dirty="0" smtClean="0"/>
              <a:t>11PM-7AM) 6% Premium Pay</a:t>
            </a:r>
            <a:endParaRPr lang="en-US" sz="1100" dirty="0"/>
          </a:p>
          <a:p>
            <a:pPr algn="ctr"/>
            <a:r>
              <a:rPr lang="en-US" sz="1100" dirty="0"/>
              <a:t>Days (</a:t>
            </a:r>
            <a:r>
              <a:rPr lang="en-US" sz="1100" dirty="0" smtClean="0"/>
              <a:t>7AM-3PM)</a:t>
            </a:r>
            <a:endParaRPr lang="en-US" sz="1100" dirty="0"/>
          </a:p>
          <a:p>
            <a:pPr algn="ctr">
              <a:spcAft>
                <a:spcPts val="600"/>
              </a:spcAft>
            </a:pPr>
            <a:r>
              <a:rPr lang="en-US" sz="1100" dirty="0"/>
              <a:t>Evenings (</a:t>
            </a:r>
            <a:r>
              <a:rPr lang="en-US" sz="1100" dirty="0" smtClean="0"/>
              <a:t>3PM-11PM) 7% Premium Pay</a:t>
            </a:r>
            <a:endParaRPr lang="en-US" sz="1100" dirty="0"/>
          </a:p>
          <a:p>
            <a:pPr algn="ctr"/>
            <a:r>
              <a:rPr lang="en-US" sz="1100" dirty="0"/>
              <a:t>Shift availability is based </a:t>
            </a:r>
            <a:r>
              <a:rPr lang="en-US" sz="1100" dirty="0" smtClean="0"/>
              <a:t>on seniority.</a:t>
            </a:r>
          </a:p>
          <a:p>
            <a:pPr algn="ctr"/>
            <a:endParaRPr lang="en-US" sz="1100" dirty="0" smtClean="0"/>
          </a:p>
          <a:p>
            <a:pPr algn="ctr"/>
            <a:r>
              <a:rPr lang="en-US" sz="1100" dirty="0" smtClean="0"/>
              <a:t>Special assignments/Detective Division work a   Monday-Friday schedule</a:t>
            </a:r>
          </a:p>
          <a:p>
            <a:pPr algn="ctr"/>
            <a:endParaRPr lang="en-US" sz="1100" dirty="0"/>
          </a:p>
        </p:txBody>
      </p:sp>
      <p:sp>
        <p:nvSpPr>
          <p:cNvPr id="19" name="TextBox 18"/>
          <p:cNvSpPr txBox="1"/>
          <p:nvPr/>
        </p:nvSpPr>
        <p:spPr>
          <a:xfrm>
            <a:off x="0" y="3685310"/>
            <a:ext cx="3020291" cy="3416320"/>
          </a:xfrm>
          <a:prstGeom prst="rect">
            <a:avLst/>
          </a:prstGeom>
          <a:noFill/>
        </p:spPr>
        <p:txBody>
          <a:bodyPr wrap="square" rtlCol="0">
            <a:spAutoFit/>
          </a:bodyPr>
          <a:lstStyle/>
          <a:p>
            <a:pPr marL="285750" lvl="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Motorcycle Patrol Officer</a:t>
            </a:r>
          </a:p>
          <a:p>
            <a:pPr marL="285750" lvl="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School Resource Officer</a:t>
            </a:r>
          </a:p>
          <a:p>
            <a:pPr marL="285750" lvl="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S.W.A.T. Operator</a:t>
            </a:r>
          </a:p>
          <a:p>
            <a:pPr marL="285750" lvl="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Bicycle Patrol Officer</a:t>
            </a:r>
          </a:p>
          <a:p>
            <a:pPr marL="285750" lvl="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Field Training Officer</a:t>
            </a:r>
          </a:p>
          <a:p>
            <a:pPr marL="285750" lvl="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Accident Reconstruction</a:t>
            </a:r>
          </a:p>
          <a:p>
            <a:pPr marL="285750" lvl="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Canine handler</a:t>
            </a:r>
          </a:p>
          <a:p>
            <a:pPr marL="285750" lvl="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DEA Task Force</a:t>
            </a:r>
          </a:p>
          <a:p>
            <a:pPr marL="285750" lvl="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Statewide Narcotics</a:t>
            </a:r>
          </a:p>
          <a:p>
            <a:pPr marL="28575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Postal Task Force</a:t>
            </a:r>
          </a:p>
          <a:p>
            <a:pPr marL="28575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Crime Suppression Unit</a:t>
            </a:r>
          </a:p>
          <a:p>
            <a:pPr marL="28575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Neighborhood Initiative Unit (Community Policing Division)</a:t>
            </a:r>
          </a:p>
          <a:p>
            <a:pPr marL="28575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Drone Operations</a:t>
            </a:r>
          </a:p>
          <a:p>
            <a:pPr marL="285750" indent="-285750">
              <a:buFont typeface="Arial" panose="020B0604020202020204" pitchFamily="34" charset="0"/>
              <a:buChar char="•"/>
            </a:pPr>
            <a:r>
              <a:rPr lang="en-US" sz="1100" dirty="0" smtClean="0">
                <a:latin typeface="Verdana" panose="020B0604030504040204" pitchFamily="34" charset="0"/>
                <a:ea typeface="Verdana" panose="020B0604030504040204" pitchFamily="34" charset="0"/>
                <a:cs typeface="Verdana" panose="020B0604030504040204" pitchFamily="34" charset="0"/>
              </a:rPr>
              <a:t>Full Detective Bureau including: Major Crimes, Sex Crimes, Youth Division, Fraud, Narcotics, Human Trafficking, Evidence/Identification</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255494" y="3448557"/>
            <a:ext cx="2604655" cy="338554"/>
          </a:xfrm>
          <a:prstGeom prst="rect">
            <a:avLst/>
          </a:prstGeom>
          <a:noFill/>
        </p:spPr>
        <p:txBody>
          <a:bodyPr wrap="square" rtlCol="0">
            <a:spAutoFit/>
          </a:bodyPr>
          <a:lstStyle/>
          <a:p>
            <a:r>
              <a:rPr lang="en-US" sz="1600" b="1" dirty="0" smtClean="0"/>
              <a:t>Career Opportunities</a:t>
            </a:r>
            <a:endParaRPr lang="en-US"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3415553"/>
            <a:ext cx="9448800" cy="0"/>
          </a:xfrm>
          <a:prstGeom prst="line">
            <a:avLst/>
          </a:prstGeom>
          <a:ln w="342900">
            <a:solidFill>
              <a:srgbClr val="002060"/>
            </a:solidFill>
          </a:ln>
          <a:effectLst>
            <a:softEdge rad="127000"/>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04800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6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57636" y="3674760"/>
            <a:ext cx="2743200" cy="2108269"/>
          </a:xfrm>
          <a:prstGeom prst="rect">
            <a:avLst/>
          </a:prstGeom>
          <a:noFill/>
        </p:spPr>
        <p:txBody>
          <a:bodyPr wrap="square" rtlCol="0">
            <a:spAutoFit/>
          </a:bodyPr>
          <a:lstStyle/>
          <a:p>
            <a:pPr algn="ctr"/>
            <a:r>
              <a:rPr lang="en-US" sz="1700" b="1" dirty="0" smtClean="0">
                <a:latin typeface="Verdana" pitchFamily="34" charset="0"/>
                <a:ea typeface="Verdana" pitchFamily="34" charset="0"/>
                <a:cs typeface="Verdana" pitchFamily="34" charset="0"/>
              </a:rPr>
              <a:t>Integrity</a:t>
            </a:r>
            <a:endParaRPr lang="en-US" sz="1700" b="1" dirty="0">
              <a:latin typeface="Verdana" pitchFamily="34" charset="0"/>
              <a:ea typeface="Verdana" pitchFamily="34" charset="0"/>
              <a:cs typeface="Verdana" pitchFamily="34" charset="0"/>
            </a:endParaRPr>
          </a:p>
          <a:p>
            <a:pPr algn="ctr"/>
            <a:r>
              <a:rPr lang="en-US" sz="1700" b="1" dirty="0" smtClean="0">
                <a:latin typeface="Verdana" pitchFamily="34" charset="0"/>
                <a:ea typeface="Verdana" pitchFamily="34" charset="0"/>
                <a:cs typeface="Verdana" pitchFamily="34" charset="0"/>
              </a:rPr>
              <a:t>Compassion</a:t>
            </a:r>
            <a:endParaRPr lang="en-US" sz="1700" b="1" dirty="0">
              <a:latin typeface="Verdana" pitchFamily="34" charset="0"/>
              <a:ea typeface="Verdana" pitchFamily="34" charset="0"/>
              <a:cs typeface="Verdana" pitchFamily="34" charset="0"/>
            </a:endParaRPr>
          </a:p>
          <a:p>
            <a:pPr algn="ctr"/>
            <a:r>
              <a:rPr lang="en-US" sz="1700" b="1" dirty="0" smtClean="0">
                <a:latin typeface="Verdana" pitchFamily="34" charset="0"/>
                <a:ea typeface="Verdana" pitchFamily="34" charset="0"/>
                <a:cs typeface="Verdana" pitchFamily="34" charset="0"/>
              </a:rPr>
              <a:t>Fairness</a:t>
            </a:r>
            <a:endParaRPr lang="en-US" sz="1700" b="1" dirty="0">
              <a:latin typeface="Verdana" pitchFamily="34" charset="0"/>
              <a:ea typeface="Verdana" pitchFamily="34" charset="0"/>
              <a:cs typeface="Verdana" pitchFamily="34" charset="0"/>
            </a:endParaRPr>
          </a:p>
          <a:p>
            <a:pPr algn="ctr"/>
            <a:endParaRPr lang="en-US" b="1" dirty="0">
              <a:latin typeface="Verdana" pitchFamily="34" charset="0"/>
              <a:ea typeface="Verdana" pitchFamily="34" charset="0"/>
              <a:cs typeface="Verdana" pitchFamily="34" charset="0"/>
            </a:endParaRPr>
          </a:p>
          <a:p>
            <a:pPr algn="ctr"/>
            <a:endParaRPr lang="en-US" sz="900" dirty="0"/>
          </a:p>
          <a:p>
            <a:pPr algn="ctr"/>
            <a:endParaRPr lang="en-US" sz="900" dirty="0"/>
          </a:p>
          <a:p>
            <a:pPr algn="ctr"/>
            <a:endParaRPr lang="en-US" sz="800" dirty="0"/>
          </a:p>
          <a:p>
            <a:pPr algn="ctr"/>
            <a:r>
              <a:rPr lang="en-US" sz="1200" dirty="0"/>
              <a:t>The City of Meriden is an equal opportunity employer, encouraging women and minorities to apply.</a:t>
            </a:r>
          </a:p>
        </p:txBody>
      </p:sp>
      <p:sp>
        <p:nvSpPr>
          <p:cNvPr id="9" name="TextBox 8"/>
          <p:cNvSpPr txBox="1"/>
          <p:nvPr/>
        </p:nvSpPr>
        <p:spPr>
          <a:xfrm>
            <a:off x="6308436" y="304800"/>
            <a:ext cx="2623127" cy="646331"/>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City of Meriden Police Department</a:t>
            </a:r>
          </a:p>
        </p:txBody>
      </p:sp>
      <p:sp>
        <p:nvSpPr>
          <p:cNvPr id="10" name="TextBox 9"/>
          <p:cNvSpPr txBox="1"/>
          <p:nvPr/>
        </p:nvSpPr>
        <p:spPr>
          <a:xfrm>
            <a:off x="6391564" y="1052952"/>
            <a:ext cx="2438400" cy="461665"/>
          </a:xfrm>
          <a:prstGeom prst="rect">
            <a:avLst/>
          </a:prstGeom>
          <a:noFill/>
        </p:spPr>
        <p:txBody>
          <a:bodyPr wrap="square" rtlCol="0">
            <a:spAutoFit/>
          </a:bodyPr>
          <a:lstStyle/>
          <a:p>
            <a:pPr algn="ctr"/>
            <a:r>
              <a:rPr lang="en-US" sz="1200" dirty="0">
                <a:solidFill>
                  <a:srgbClr val="002060"/>
                </a:solidFill>
                <a:latin typeface="Verdana" pitchFamily="34" charset="0"/>
                <a:ea typeface="Verdana" pitchFamily="34" charset="0"/>
                <a:cs typeface="Verdana" pitchFamily="34" charset="0"/>
              </a:rPr>
              <a:t>“Working in partnership with the community”</a:t>
            </a:r>
          </a:p>
        </p:txBody>
      </p:sp>
      <p:pic>
        <p:nvPicPr>
          <p:cNvPr id="24" name="Picture 23" descr="Untitled-1.jpg"/>
          <p:cNvPicPr>
            <a:picLocks noChangeAspect="1"/>
          </p:cNvPicPr>
          <p:nvPr/>
        </p:nvPicPr>
        <p:blipFill>
          <a:blip r:embed="rId3" cstate="print"/>
          <a:stretch>
            <a:fillRect/>
          </a:stretch>
        </p:blipFill>
        <p:spPr>
          <a:xfrm>
            <a:off x="8439041" y="3816096"/>
            <a:ext cx="552559" cy="651736"/>
          </a:xfrm>
          <a:prstGeom prst="rect">
            <a:avLst/>
          </a:prstGeom>
        </p:spPr>
      </p:pic>
      <p:pic>
        <p:nvPicPr>
          <p:cNvPr id="27" name="Picture 26" descr="Untitled-1.jpg"/>
          <p:cNvPicPr>
            <a:picLocks noChangeAspect="1"/>
          </p:cNvPicPr>
          <p:nvPr/>
        </p:nvPicPr>
        <p:blipFill>
          <a:blip r:embed="rId4" cstate="print"/>
          <a:stretch>
            <a:fillRect/>
          </a:stretch>
        </p:blipFill>
        <p:spPr>
          <a:xfrm>
            <a:off x="6194423" y="3800475"/>
            <a:ext cx="651740" cy="651740"/>
          </a:xfrm>
          <a:prstGeom prst="rect">
            <a:avLst/>
          </a:prstGeom>
        </p:spPr>
      </p:pic>
      <p:sp>
        <p:nvSpPr>
          <p:cNvPr id="28" name="TextBox 27"/>
          <p:cNvSpPr txBox="1"/>
          <p:nvPr/>
        </p:nvSpPr>
        <p:spPr>
          <a:xfrm>
            <a:off x="3269673" y="267859"/>
            <a:ext cx="2604655" cy="3170099"/>
          </a:xfrm>
          <a:prstGeom prst="rect">
            <a:avLst/>
          </a:prstGeom>
          <a:noFill/>
        </p:spPr>
        <p:txBody>
          <a:bodyPr wrap="square" rtlCol="0">
            <a:spAutoFit/>
          </a:bodyPr>
          <a:lstStyle/>
          <a:p>
            <a:pPr algn="ctr">
              <a:lnSpc>
                <a:spcPts val="1600"/>
              </a:lnSpc>
            </a:pPr>
            <a:r>
              <a:rPr lang="en-US" sz="1200" dirty="0" smtClean="0">
                <a:solidFill>
                  <a:srgbClr val="002060"/>
                </a:solidFill>
                <a:latin typeface="Verdana" pitchFamily="34" charset="0"/>
                <a:ea typeface="Verdana" pitchFamily="34" charset="0"/>
                <a:cs typeface="Verdana" pitchFamily="34" charset="0"/>
              </a:rPr>
              <a:t>Ever wonder what happens behind the caution tape? Do you have strong morals, work ethic and non biased decision making skills? Can you talk to people well and remain calm under stress?</a:t>
            </a:r>
          </a:p>
          <a:p>
            <a:pPr algn="ctr">
              <a:lnSpc>
                <a:spcPts val="1600"/>
              </a:lnSpc>
            </a:pPr>
            <a:r>
              <a:rPr lang="en-US" sz="1200" b="1" dirty="0" smtClean="0">
                <a:solidFill>
                  <a:srgbClr val="002060"/>
                </a:solidFill>
                <a:latin typeface="Verdana" pitchFamily="34" charset="0"/>
                <a:ea typeface="Verdana" pitchFamily="34" charset="0"/>
                <a:cs typeface="Verdana" pitchFamily="34" charset="0"/>
              </a:rPr>
              <a:t>If you answered YES, we’re looking for you to join our family of professional police officers to make Meriden a safer place</a:t>
            </a:r>
            <a:r>
              <a:rPr lang="en-US" sz="1200" dirty="0" smtClean="0">
                <a:solidFill>
                  <a:srgbClr val="002060"/>
                </a:solidFill>
                <a:latin typeface="Verdana" pitchFamily="34" charset="0"/>
                <a:ea typeface="Verdana" pitchFamily="34" charset="0"/>
                <a:cs typeface="Verdana" pitchFamily="34" charset="0"/>
              </a:rPr>
              <a:t>. </a:t>
            </a:r>
            <a:r>
              <a:rPr lang="en-US" sz="1200" dirty="0">
                <a:solidFill>
                  <a:srgbClr val="002060"/>
                </a:solidFill>
                <a:latin typeface="Verdana" pitchFamily="34" charset="0"/>
                <a:ea typeface="Verdana" pitchFamily="34" charset="0"/>
                <a:cs typeface="Verdana" pitchFamily="34" charset="0"/>
              </a:rPr>
              <a:t> </a:t>
            </a:r>
            <a:endParaRPr lang="en-US" sz="1200" dirty="0" smtClean="0">
              <a:solidFill>
                <a:srgbClr val="002060"/>
              </a:solidFill>
              <a:latin typeface="Verdana" pitchFamily="34" charset="0"/>
              <a:ea typeface="Verdana" pitchFamily="34" charset="0"/>
              <a:cs typeface="Verdana" pitchFamily="34" charset="0"/>
            </a:endParaRPr>
          </a:p>
          <a:p>
            <a:pPr algn="ctr">
              <a:lnSpc>
                <a:spcPts val="1600"/>
              </a:lnSpc>
            </a:pPr>
            <a:r>
              <a:rPr lang="en-US" sz="1200" b="1" dirty="0" smtClean="0">
                <a:latin typeface="Verdana" pitchFamily="34" charset="0"/>
                <a:ea typeface="Verdana" pitchFamily="34" charset="0"/>
                <a:cs typeface="Verdana" pitchFamily="34" charset="0"/>
              </a:rPr>
              <a:t>Are you willing to take the MPD challenge ?</a:t>
            </a:r>
          </a:p>
          <a:p>
            <a:pPr algn="ctr">
              <a:lnSpc>
                <a:spcPts val="1600"/>
              </a:lnSpc>
            </a:pPr>
            <a:endParaRPr lang="en-US" sz="1200" dirty="0">
              <a:solidFill>
                <a:srgbClr val="002060"/>
              </a:solidFill>
              <a:latin typeface="Verdana" pitchFamily="34" charset="0"/>
              <a:ea typeface="Verdana" pitchFamily="34" charset="0"/>
              <a:cs typeface="Verdana" pitchFamily="34" charset="0"/>
            </a:endParaRPr>
          </a:p>
        </p:txBody>
      </p:sp>
      <p:sp>
        <p:nvSpPr>
          <p:cNvPr id="8" name="TextBox 7"/>
          <p:cNvSpPr txBox="1"/>
          <p:nvPr/>
        </p:nvSpPr>
        <p:spPr>
          <a:xfrm>
            <a:off x="85456" y="452803"/>
            <a:ext cx="1812617" cy="461665"/>
          </a:xfrm>
          <a:prstGeom prst="rect">
            <a:avLst/>
          </a:prstGeom>
          <a:noFill/>
        </p:spPr>
        <p:txBody>
          <a:bodyPr wrap="square" rtlCol="0">
            <a:spAutoFit/>
          </a:bodyPr>
          <a:lstStyle/>
          <a:p>
            <a:r>
              <a:rPr lang="en-US" sz="1200" dirty="0" smtClean="0"/>
              <a:t>: </a:t>
            </a:r>
            <a:endParaRPr lang="en-US" sz="1200" dirty="0"/>
          </a:p>
          <a:p>
            <a:endParaRPr lang="en-US" sz="1200" dirty="0"/>
          </a:p>
        </p:txBody>
      </p:sp>
      <p:sp>
        <p:nvSpPr>
          <p:cNvPr id="19" name="TextBox 18"/>
          <p:cNvSpPr txBox="1"/>
          <p:nvPr/>
        </p:nvSpPr>
        <p:spPr>
          <a:xfrm>
            <a:off x="0" y="3441318"/>
            <a:ext cx="2904777" cy="1923604"/>
          </a:xfrm>
          <a:prstGeom prst="rect">
            <a:avLst/>
          </a:prstGeom>
          <a:noFill/>
        </p:spPr>
        <p:txBody>
          <a:bodyPr wrap="square" rtlCol="0">
            <a:spAutoFit/>
          </a:bodyPr>
          <a:lstStyle/>
          <a:p>
            <a:pPr algn="ctr">
              <a:spcAft>
                <a:spcPts val="600"/>
              </a:spcAft>
            </a:pPr>
            <a:r>
              <a:rPr lang="en-US" sz="1300" b="1" u="sng" dirty="0">
                <a:latin typeface="Verdana" panose="020B0604030504040204" pitchFamily="34" charset="0"/>
                <a:ea typeface="Verdana" panose="020B0604030504040204" pitchFamily="34" charset="0"/>
                <a:cs typeface="Verdana" panose="020B0604030504040204" pitchFamily="34" charset="0"/>
              </a:rPr>
              <a:t>Promotional Opportunities:</a:t>
            </a:r>
            <a:endParaRPr lang="en-US" sz="1300" u="sng"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sz="1200" dirty="0"/>
              <a:t>Promotions within the Meriden Police Department are based on years of </a:t>
            </a:r>
            <a:r>
              <a:rPr lang="en-US" sz="1200" dirty="0" smtClean="0"/>
              <a:t>service, merit, and a thorough testing process. </a:t>
            </a:r>
            <a:endParaRPr lang="en-US" sz="1200" dirty="0"/>
          </a:p>
          <a:p>
            <a:pPr marL="628650" lvl="1" indent="-171450">
              <a:buFont typeface="Arial" panose="020B0604020202020204" pitchFamily="34" charset="0"/>
              <a:buChar char="•"/>
            </a:pPr>
            <a:r>
              <a:rPr lang="en-US" sz="1200" dirty="0" smtClean="0"/>
              <a:t>Corporal (</a:t>
            </a:r>
            <a:r>
              <a:rPr lang="en-US" sz="1200" dirty="0" smtClean="0"/>
              <a:t>15 </a:t>
            </a:r>
            <a:r>
              <a:rPr lang="en-US" sz="1200" dirty="0" smtClean="0"/>
              <a:t>yrs)</a:t>
            </a:r>
          </a:p>
          <a:p>
            <a:pPr marL="628650" lvl="1" indent="-171450">
              <a:buFont typeface="Arial" panose="020B0604020202020204" pitchFamily="34" charset="0"/>
              <a:buChar char="•"/>
            </a:pPr>
            <a:r>
              <a:rPr lang="en-US" sz="1200" dirty="0" smtClean="0"/>
              <a:t>Detective </a:t>
            </a:r>
            <a:r>
              <a:rPr lang="en-US" sz="1200" dirty="0"/>
              <a:t>(4 </a:t>
            </a:r>
            <a:r>
              <a:rPr lang="en-US" sz="1200" dirty="0" smtClean="0"/>
              <a:t>yrs)</a:t>
            </a:r>
            <a:endParaRPr lang="en-US" sz="1200" dirty="0"/>
          </a:p>
          <a:p>
            <a:pPr marL="628650" lvl="1" indent="-171450">
              <a:buFont typeface="Arial" panose="020B0604020202020204" pitchFamily="34" charset="0"/>
              <a:buChar char="•"/>
            </a:pPr>
            <a:r>
              <a:rPr lang="en-US" sz="1200" dirty="0"/>
              <a:t>Patrol Sergeant (4 </a:t>
            </a:r>
            <a:r>
              <a:rPr lang="en-US" sz="1200" dirty="0" smtClean="0"/>
              <a:t>yrs)</a:t>
            </a:r>
            <a:endParaRPr lang="en-US" sz="1200" dirty="0"/>
          </a:p>
          <a:p>
            <a:pPr marL="628650" lvl="1" indent="-171450">
              <a:buFont typeface="Arial" panose="020B0604020202020204" pitchFamily="34" charset="0"/>
              <a:buChar char="•"/>
            </a:pPr>
            <a:r>
              <a:rPr lang="en-US" sz="1200" dirty="0"/>
              <a:t>Lieutenant</a:t>
            </a:r>
          </a:p>
          <a:p>
            <a:pPr marL="628650" lvl="1" indent="-171450">
              <a:buFont typeface="Arial" panose="020B0604020202020204" pitchFamily="34" charset="0"/>
              <a:buChar char="•"/>
            </a:pPr>
            <a:r>
              <a:rPr lang="en-US" sz="1200" dirty="0"/>
              <a:t>Captain</a:t>
            </a:r>
          </a:p>
        </p:txBody>
      </p:sp>
      <p:pic>
        <p:nvPicPr>
          <p:cNvPr id="1028" name="Picture 4"/>
          <p:cNvPicPr>
            <a:picLocks noChangeAspect="1" noChangeArrowheads="1"/>
          </p:cNvPicPr>
          <p:nvPr/>
        </p:nvPicPr>
        <p:blipFill>
          <a:blip r:embed="rId5" cstate="print"/>
          <a:srcRect/>
          <a:stretch>
            <a:fillRect/>
          </a:stretch>
        </p:blipFill>
        <p:spPr bwMode="auto">
          <a:xfrm>
            <a:off x="6104965" y="1478572"/>
            <a:ext cx="3039035" cy="1802512"/>
          </a:xfrm>
          <a:prstGeom prst="rect">
            <a:avLst/>
          </a:prstGeom>
          <a:noFill/>
          <a:ln w="9525">
            <a:noFill/>
            <a:miter lim="800000"/>
            <a:headEnd/>
            <a:tailEnd/>
          </a:ln>
          <a:effectLst/>
        </p:spPr>
      </p:pic>
      <p:pic>
        <p:nvPicPr>
          <p:cNvPr id="30" name="Picture 2" descr="Z:\672d76fb3a324282806b9ac0072a51de.jpg"/>
          <p:cNvPicPr>
            <a:picLocks noChangeAspect="1" noChangeArrowheads="1"/>
          </p:cNvPicPr>
          <p:nvPr/>
        </p:nvPicPr>
        <p:blipFill>
          <a:blip r:embed="rId6" cstate="print"/>
          <a:srcRect/>
          <a:stretch>
            <a:fillRect/>
          </a:stretch>
        </p:blipFill>
        <p:spPr bwMode="auto">
          <a:xfrm>
            <a:off x="3093666" y="3536576"/>
            <a:ext cx="2984316" cy="1504858"/>
          </a:xfrm>
          <a:prstGeom prst="rect">
            <a:avLst/>
          </a:prstGeom>
          <a:noFill/>
        </p:spPr>
      </p:pic>
      <p:pic>
        <p:nvPicPr>
          <p:cNvPr id="32" name="Picture 4" descr="Z:\thumbnail_8.-AUG.-2021-Meriden-PD-CT-Mika.jpg"/>
          <p:cNvPicPr>
            <a:picLocks noChangeAspect="1" noChangeArrowheads="1"/>
          </p:cNvPicPr>
          <p:nvPr/>
        </p:nvPicPr>
        <p:blipFill>
          <a:blip r:embed="rId7" cstate="print"/>
          <a:srcRect/>
          <a:stretch>
            <a:fillRect/>
          </a:stretch>
        </p:blipFill>
        <p:spPr bwMode="auto">
          <a:xfrm>
            <a:off x="63983" y="20475"/>
            <a:ext cx="2984016" cy="1988535"/>
          </a:xfrm>
          <a:prstGeom prst="rect">
            <a:avLst/>
          </a:prstGeom>
          <a:noFill/>
        </p:spPr>
      </p:pic>
      <p:pic>
        <p:nvPicPr>
          <p:cNvPr id="33" name="Picture 2"/>
          <p:cNvPicPr>
            <a:picLocks noChangeAspect="1" noChangeArrowheads="1"/>
          </p:cNvPicPr>
          <p:nvPr/>
        </p:nvPicPr>
        <p:blipFill>
          <a:blip r:embed="rId8" cstate="print"/>
          <a:srcRect/>
          <a:stretch>
            <a:fillRect/>
          </a:stretch>
        </p:blipFill>
        <p:spPr bwMode="auto">
          <a:xfrm>
            <a:off x="0" y="5364922"/>
            <a:ext cx="1774701" cy="1432308"/>
          </a:xfrm>
          <a:prstGeom prst="rect">
            <a:avLst/>
          </a:prstGeom>
          <a:noFill/>
          <a:ln w="9525">
            <a:noFill/>
            <a:miter lim="800000"/>
            <a:headEnd/>
            <a:tailEnd/>
          </a:ln>
          <a:effectLst/>
        </p:spPr>
      </p:pic>
      <p:pic>
        <p:nvPicPr>
          <p:cNvPr id="1030" name="Picture 6" descr="Z:\73084393_1103992826473117_2899378481311776768_n.jpg"/>
          <p:cNvPicPr>
            <a:picLocks noChangeAspect="1" noChangeArrowheads="1"/>
          </p:cNvPicPr>
          <p:nvPr/>
        </p:nvPicPr>
        <p:blipFill>
          <a:blip r:embed="rId9" cstate="print"/>
          <a:srcRect/>
          <a:stretch>
            <a:fillRect/>
          </a:stretch>
        </p:blipFill>
        <p:spPr bwMode="auto">
          <a:xfrm>
            <a:off x="0" y="1784427"/>
            <a:ext cx="3039035" cy="1555544"/>
          </a:xfrm>
          <a:prstGeom prst="rect">
            <a:avLst/>
          </a:prstGeom>
          <a:noFill/>
        </p:spPr>
      </p:pic>
      <p:pic>
        <p:nvPicPr>
          <p:cNvPr id="1031" name="Picture 7"/>
          <p:cNvPicPr>
            <a:picLocks noChangeAspect="1" noChangeArrowheads="1"/>
          </p:cNvPicPr>
          <p:nvPr/>
        </p:nvPicPr>
        <p:blipFill>
          <a:blip r:embed="rId10" cstate="print"/>
          <a:srcRect/>
          <a:stretch>
            <a:fillRect/>
          </a:stretch>
        </p:blipFill>
        <p:spPr bwMode="auto">
          <a:xfrm>
            <a:off x="3066019" y="5078045"/>
            <a:ext cx="3011963" cy="1779955"/>
          </a:xfrm>
          <a:prstGeom prst="rect">
            <a:avLst/>
          </a:prstGeom>
          <a:noFill/>
          <a:ln w="9525">
            <a:noFill/>
            <a:miter lim="800000"/>
            <a:headEnd/>
            <a:tailEnd/>
          </a:ln>
          <a:effectLst/>
        </p:spPr>
      </p:pic>
      <p:pic>
        <p:nvPicPr>
          <p:cNvPr id="11" name="Picture 10"/>
          <p:cNvPicPr>
            <a:picLocks noChangeAspect="1"/>
          </p:cNvPicPr>
          <p:nvPr/>
        </p:nvPicPr>
        <p:blipFill>
          <a:blip r:embed="rId11"/>
          <a:stretch>
            <a:fillRect/>
          </a:stretch>
        </p:blipFill>
        <p:spPr>
          <a:xfrm>
            <a:off x="1663554" y="4944204"/>
            <a:ext cx="1331123" cy="1886903"/>
          </a:xfrm>
          <a:prstGeom prst="rect">
            <a:avLst/>
          </a:prstGeom>
        </p:spPr>
      </p:pic>
      <p:pic>
        <p:nvPicPr>
          <p:cNvPr id="12" name="Picture 11"/>
          <p:cNvPicPr>
            <a:picLocks noChangeAspect="1"/>
          </p:cNvPicPr>
          <p:nvPr/>
        </p:nvPicPr>
        <p:blipFill>
          <a:blip r:embed="rId12"/>
          <a:stretch>
            <a:fillRect/>
          </a:stretch>
        </p:blipFill>
        <p:spPr>
          <a:xfrm>
            <a:off x="6096000" y="4577930"/>
            <a:ext cx="3048000" cy="22561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634</Words>
  <Application>Microsoft Office PowerPoint</Application>
  <PresentationFormat>On-screen Show (4:3)</PresentationFormat>
  <Paragraphs>100</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Verdana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gclements</dc:creator>
  <cp:lastModifiedBy>Cary Maikranz</cp:lastModifiedBy>
  <cp:revision>100</cp:revision>
  <cp:lastPrinted>2021-05-22T05:20:10Z</cp:lastPrinted>
  <dcterms:created xsi:type="dcterms:W3CDTF">2017-02-23T17:37:59Z</dcterms:created>
  <dcterms:modified xsi:type="dcterms:W3CDTF">2021-05-25T13:27:42Z</dcterms:modified>
</cp:coreProperties>
</file>